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1.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2.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58"/>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Lst>
  <p:sldSz cx="18288000" cy="10287000"/>
  <p:notesSz cx="6858000" cy="9144000"/>
  <p:embeddedFontLst>
    <p:embeddedFont>
      <p:font typeface="Lexend Deca" panose="020B0604020202020204" charset="0"/>
      <p:regular r:id="rId59"/>
      <p:bold r:id="rId60"/>
    </p:embeddedFont>
    <p:embeddedFont>
      <p:font typeface="Outfit" panose="020B0604020202020204" charset="0"/>
      <p:regular r:id="rId61"/>
      <p:bold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5" roundtripDataSignature="AMtx7mh77VhuSnYnwdq552zwMvLDEaZvf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avid Sugarman" initials="" lastIdx="3" clrIdx="0"/>
  <p:cmAuthor id="1" name="Gabriele Venturi" initials="" lastIdx="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0BB1E9-39CD-3285-4491-A3C6869A6A23}" v="3" dt="2025-07-18T06:42:47.5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2" d="100"/>
          <a:sy n="52" d="100"/>
        </p:scale>
        <p:origin x="850" y="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8" Type="http://schemas.openxmlformats.org/officeDocument/2006/relationships/viewProps" Target="viewProps.xml"/><Relationship Id="rId7" Type="http://schemas.openxmlformats.org/officeDocument/2006/relationships/slide" Target="slides/slide3.xml"/><Relationship Id="rId71"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66"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font" Target="fonts/font3.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1.fntdata"/><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4.fntdata"/><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2.fntdata"/><Relationship Id="rId65" Type="http://customschemas.google.com/relationships/presentationmetadata" Target="meta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iket Shetty" userId="S::anikets@packt.com::90789ce4-c18b-4e9d-8636-641fda8bffaa" providerId="AD" clId="Web-{F30BB1E9-39CD-3285-4491-A3C6869A6A23}"/>
    <pc:docChg chg="modSld">
      <pc:chgData name="Aniket Shetty" userId="S::anikets@packt.com::90789ce4-c18b-4e9d-8636-641fda8bffaa" providerId="AD" clId="Web-{F30BB1E9-39CD-3285-4491-A3C6869A6A23}" dt="2025-07-18T06:42:47.505" v="2" actId="14100"/>
      <pc:docMkLst>
        <pc:docMk/>
      </pc:docMkLst>
      <pc:sldChg chg="modSp">
        <pc:chgData name="Aniket Shetty" userId="S::anikets@packt.com::90789ce4-c18b-4e9d-8636-641fda8bffaa" providerId="AD" clId="Web-{F30BB1E9-39CD-3285-4491-A3C6869A6A23}" dt="2025-07-18T06:42:35.926" v="1" actId="14100"/>
        <pc:sldMkLst>
          <pc:docMk/>
          <pc:sldMk cId="0" sldId="285"/>
        </pc:sldMkLst>
        <pc:spChg chg="mod">
          <ac:chgData name="Aniket Shetty" userId="S::anikets@packt.com::90789ce4-c18b-4e9d-8636-641fda8bffaa" providerId="AD" clId="Web-{F30BB1E9-39CD-3285-4491-A3C6869A6A23}" dt="2025-07-18T06:42:35.926" v="1" actId="14100"/>
          <ac:spMkLst>
            <pc:docMk/>
            <pc:sldMk cId="0" sldId="285"/>
            <ac:spMk id="542" creationId="{00000000-0000-0000-0000-000000000000}"/>
          </ac:spMkLst>
        </pc:spChg>
      </pc:sldChg>
      <pc:sldChg chg="modSp">
        <pc:chgData name="Aniket Shetty" userId="S::anikets@packt.com::90789ce4-c18b-4e9d-8636-641fda8bffaa" providerId="AD" clId="Web-{F30BB1E9-39CD-3285-4491-A3C6869A6A23}" dt="2025-07-18T06:42:31.317" v="0" actId="14100"/>
        <pc:sldMkLst>
          <pc:docMk/>
          <pc:sldMk cId="0" sldId="286"/>
        </pc:sldMkLst>
        <pc:spChg chg="mod">
          <ac:chgData name="Aniket Shetty" userId="S::anikets@packt.com::90789ce4-c18b-4e9d-8636-641fda8bffaa" providerId="AD" clId="Web-{F30BB1E9-39CD-3285-4491-A3C6869A6A23}" dt="2025-07-18T06:42:31.317" v="0" actId="14100"/>
          <ac:spMkLst>
            <pc:docMk/>
            <pc:sldMk cId="0" sldId="286"/>
            <ac:spMk id="559" creationId="{00000000-0000-0000-0000-000000000000}"/>
          </ac:spMkLst>
        </pc:spChg>
      </pc:sldChg>
      <pc:sldChg chg="modSp">
        <pc:chgData name="Aniket Shetty" userId="S::anikets@packt.com::90789ce4-c18b-4e9d-8636-641fda8bffaa" providerId="AD" clId="Web-{F30BB1E9-39CD-3285-4491-A3C6869A6A23}" dt="2025-07-18T06:42:47.505" v="2" actId="14100"/>
        <pc:sldMkLst>
          <pc:docMk/>
          <pc:sldMk cId="0" sldId="293"/>
        </pc:sldMkLst>
        <pc:spChg chg="mod">
          <ac:chgData name="Aniket Shetty" userId="S::anikets@packt.com::90789ce4-c18b-4e9d-8636-641fda8bffaa" providerId="AD" clId="Web-{F30BB1E9-39CD-3285-4491-A3C6869A6A23}" dt="2025-07-18T06:42:47.505" v="2" actId="14100"/>
          <ac:spMkLst>
            <pc:docMk/>
            <pc:sldMk cId="0" sldId="293"/>
            <ac:spMk id="657" creationId="{00000000-0000-0000-0000-000000000000}"/>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0" dt="2025-07-16T08:05:13.814" idx="1">
    <p:pos x="1440" y="3648"/>
    <p:text>Entirely theoretical at the moment, isn't it?</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BnZfSlgg"/>
      </p:ext>
    </p:extLst>
  </p:cm>
  <p:cm authorId="1" dt="2025-07-16T08:05:13.814" idx="1">
    <p:pos x="1440" y="3648"/>
    <p:text>It's more of a paradigm shift. AGI is one of the most ambiguous thing in the world. Many believe the new "reasoning" models are already AGi. Other believes agi is singularity or "superintelligence" (which is another ambiguous term).
We plan to give a clearer definition and given this definition, we've already reached a point where an agent has the intelligence and the tools to be considered AGI.
More info here: https://blog.pandas-ai.com/the-pandaagi-manifesto-introducing-agentic-general-intelligence/</p:text>
    <p:extLst>
      <p:ext uri="{C676402C-5697-4E1C-873F-D02D1690AC5C}">
        <p15:threadingInfo xmlns:p15="http://schemas.microsoft.com/office/powerpoint/2012/main" timeZoneBias="0">
          <p15:parentCm authorId="0" idx="1"/>
        </p15:threadingInfo>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BnZfSlg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25-07-16T08:06:33.111" idx="2">
    <p:pos x="2698" y="3024"/>
    <p:text>If there's some uncertainty on this, you could add a question mark to the slide heading: "ManusAI: the first general agent?"</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BnZfSlgk"/>
      </p:ext>
    </p:extLst>
  </p:cm>
  <p:cm authorId="1" dt="2025-07-16T08:06:33.111" idx="2">
    <p:pos x="2698" y="3024"/>
    <p:text>Like the idea, just updated!</p:text>
    <p:extLst>
      <p:ext uri="{C676402C-5697-4E1C-873F-D02D1690AC5C}">
        <p15:threadingInfo xmlns:p15="http://schemas.microsoft.com/office/powerpoint/2012/main" timeZoneBias="0">
          <p15:parentCm authorId="0" idx="2"/>
        </p15:threadingInfo>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BnZfSlg4"/>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 name="Google Shape;8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36eb9e5e57c_0_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0" name="Google Shape;240;g36eb9e5e57c_0_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36ea56e4fe5_1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6" name="Google Shape;256;g36ea56e4fe5_1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6ea56e4fe5_0_1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g36ea56e4fe5_0_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36ea56e4fe5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1" name="Google Shape;291;g36ea56e4fe5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36ea56e4fe5_1_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9" name="Google Shape;299;g36ea56e4fe5_1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6eb9e5e57c_0_10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4" name="Google Shape;314;g36eb9e5e57c_0_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36eb9e5e57c_0_1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g36eb9e5e57c_0_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36eb9e5e57c_0_1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6" name="Google Shape;346;g36eb9e5e57c_0_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36eb9e5e57c_0_1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2" name="Google Shape;362;g36eb9e5e57c_0_1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36eb9e5e57c_0_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8" name="Google Shape;378;g36eb9e5e57c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 name="Google Shape;1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36eb9e5e57c_0_19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4" name="Google Shape;394;g36eb9e5e57c_0_1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36eb9e5e57c_0_2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0" name="Google Shape;410;g36eb9e5e57c_0_2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36ea56e4fe5_0_8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7" name="Google Shape;427;g36ea56e4fe5_0_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6eb9e5e57c_0_2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3" name="Google Shape;443;g36eb9e5e57c_0_2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36eb9e5e57c_0_2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g36eb9e5e57c_0_2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36eb9e5e57c_0_3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6" name="Google Shape;466;g36eb9e5e57c_0_3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36edbd7e285_0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1" name="Google Shape;481;g36edbd7e285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36edbd7e285_0_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6" name="Google Shape;496;g36edbd7e285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36edbd7e285_0_30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1" name="Google Shape;511;g36edbd7e285_0_3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36edbd7e285_0_4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3" name="Google Shape;533;g36edbd7e285_0_4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 name="Google Shape;11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 name="Google Shape;116;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36edbd7e285_0_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9" name="Google Shape;549;g36edbd7e285_0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36eb9e5e57c_0_2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4" name="Google Shape;564;g36eb9e5e57c_0_2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36ea56e4fe5_0_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0" name="Google Shape;580;g36ea56e4fe5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36eb9e5e57c_0_2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8" name="Google Shape;588;g36eb9e5e57c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36edbd7e285_0_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4" name="Google Shape;604;g36edbd7e285_0_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2" name="Google Shape;612;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3" name="Google Shape;613;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36edbd7e285_0_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9" name="Google Shape;629;g36edbd7e285_0_10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0" name="Google Shape;630;g36edbd7e285_0_10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36edbd7e285_0_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6" name="Google Shape;646;g36edbd7e285_0_1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7" name="Google Shape;647;g36edbd7e285_0_1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36edbd7e285_0_1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3" name="Google Shape;663;g36edbd7e285_0_1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4" name="Google Shape;664;g36edbd7e285_0_16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36edbd7e285_0_1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0" name="Google Shape;680;g36edbd7e285_0_1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1" name="Google Shape;681;g36edbd7e285_0_1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 name="Google Shape;131;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36edbd7e285_0_3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7" name="Google Shape;697;g36edbd7e285_0_3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8" name="Google Shape;698;g36edbd7e285_0_3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36edbd7e285_0_1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4" name="Google Shape;714;g36edbd7e285_0_1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5" name="Google Shape;715;g36edbd7e285_0_1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36edbd7e285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1" name="Google Shape;731;g36edbd7e285_0_2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2" name="Google Shape;732;g36edbd7e285_0_20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36edbd7e285_0_1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8" name="Google Shape;748;g36edbd7e285_0_1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9" name="Google Shape;749;g36edbd7e285_0_18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36edbd7e285_0_3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5" name="Google Shape;765;g36edbd7e285_0_3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6" name="Google Shape;766;g36edbd7e285_0_34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36edbd7e285_0_3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2" name="Google Shape;782;g36edbd7e285_0_3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3" name="Google Shape;783;g36edbd7e285_0_36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36edbd7e285_0_2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9" name="Google Shape;799;g36edbd7e285_0_2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36edbd7e285_0_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7" name="Google Shape;807;g36edbd7e285_0_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8" name="Google Shape;808;g36edbd7e285_0_8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36edbd7e285_0_3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4" name="Google Shape;824;g36edbd7e285_0_3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5" name="Google Shape;825;g36edbd7e285_0_3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36edbd7e285_0_4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0" name="Google Shape;840;g36edbd7e285_0_4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1" name="Google Shape;841;g36edbd7e285_0_4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8" name="Google Shape;16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36318b86cc2_2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7" name="Google Shape;857;g36318b86cc2_2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8" name="Google Shape;858;g36318b86cc2_2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4" name="Google Shape;874;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36edbd7e285_0_4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4" name="Google Shape;884;g36edbd7e285_0_4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5" name="Google Shape;885;g36edbd7e285_0_4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1" name="Google Shape;901;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36ea56e4fe5_0_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6" name="Google Shape;176;g36ea56e4fe5_0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6eb9e5e57c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1" name="Google Shape;191;g36eb9e5e57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36ea56e4fe5_0_1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7" name="Google Shape;217;g36ea56e4fe5_0_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6eb9e5e57c_0_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5" name="Google Shape;225;g36eb9e5e57c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3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3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4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45"/>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5" name="Google Shape;75;p4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4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4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46"/>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46"/>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1" name="Google Shape;81;p4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4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4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37"/>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7"/>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22" name="Google Shape;22;p3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3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3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3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8" name="Google Shape;28;p3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3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39"/>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9"/>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4" name="Google Shape;34;p3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3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3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4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40"/>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0" name="Google Shape;40;p40"/>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1" name="Google Shape;41;p4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4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4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4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41"/>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7" name="Google Shape;47;p41"/>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8" name="Google Shape;48;p41"/>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9" name="Google Shape;49;p41"/>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0" name="Google Shape;50;p4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4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4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4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4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4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4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43"/>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43"/>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1" name="Google Shape;61;p43"/>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2" name="Google Shape;62;p4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4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4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44"/>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44"/>
          <p:cNvSpPr>
            <a:spLocks noGrp="1"/>
          </p:cNvSpPr>
          <p:nvPr>
            <p:ph type="pic" idx="2"/>
          </p:nvPr>
        </p:nvSpPr>
        <p:spPr>
          <a:xfrm>
            <a:off x="1792288" y="612775"/>
            <a:ext cx="5486400" cy="4114800"/>
          </a:xfrm>
          <a:prstGeom prst="rect">
            <a:avLst/>
          </a:prstGeom>
          <a:noFill/>
          <a:ln>
            <a:noFill/>
          </a:ln>
        </p:spPr>
      </p:sp>
      <p:sp>
        <p:nvSpPr>
          <p:cNvPr id="68" name="Google Shape;68;p44"/>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9" name="Google Shape;69;p4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4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4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3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rb.gy/42mb5h"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comments" Target="../comments/commen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hyperlink" Target="https://agi-docs.pandas-ai.com/" TargetMode="External"/><Relationship Id="rId4" Type="http://schemas.openxmlformats.org/officeDocument/2006/relationships/hyperlink" Target="https://github.com/sinaptik-ai/panda-agi"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88"/>
        <p:cNvGrpSpPr/>
        <p:nvPr/>
      </p:nvGrpSpPr>
      <p:grpSpPr>
        <a:xfrm>
          <a:off x="0" y="0"/>
          <a:ext cx="0" cy="0"/>
          <a:chOff x="0" y="0"/>
          <a:chExt cx="0" cy="0"/>
        </a:xfrm>
      </p:grpSpPr>
      <p:sp>
        <p:nvSpPr>
          <p:cNvPr id="89" name="Google Shape;89;p2"/>
          <p:cNvSpPr/>
          <p:nvPr/>
        </p:nvSpPr>
        <p:spPr>
          <a:xfrm>
            <a:off x="15224028" y="312480"/>
            <a:ext cx="2035272" cy="716220"/>
          </a:xfrm>
          <a:custGeom>
            <a:avLst/>
            <a:gdLst/>
            <a:ahLst/>
            <a:cxnLst/>
            <a:rect l="l" t="t" r="r" b="b"/>
            <a:pathLst>
              <a:path w="2035272" h="716220" extrusionOk="0">
                <a:moveTo>
                  <a:pt x="0" y="0"/>
                </a:moveTo>
                <a:lnTo>
                  <a:pt x="2035272" y="0"/>
                </a:lnTo>
                <a:lnTo>
                  <a:pt x="2035272" y="716220"/>
                </a:lnTo>
                <a:lnTo>
                  <a:pt x="0" y="716220"/>
                </a:lnTo>
                <a:lnTo>
                  <a:pt x="0" y="0"/>
                </a:lnTo>
                <a:close/>
              </a:path>
            </a:pathLst>
          </a:custGeom>
          <a:blipFill rotWithShape="1">
            <a:blip r:embed="rId3">
              <a:alphaModFix/>
            </a:blip>
            <a:stretch>
              <a:fillRect l="-29713" t="-66094" r="-27801" b="-85560"/>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90" name="Google Shape;90;p2"/>
          <p:cNvGrpSpPr/>
          <p:nvPr/>
        </p:nvGrpSpPr>
        <p:grpSpPr>
          <a:xfrm>
            <a:off x="0" y="2837207"/>
            <a:ext cx="18288000" cy="1176811"/>
            <a:chOff x="0" y="-19050"/>
            <a:chExt cx="5287621" cy="340252"/>
          </a:xfrm>
        </p:grpSpPr>
        <p:sp>
          <p:nvSpPr>
            <p:cNvPr id="91" name="Google Shape;91;p2"/>
            <p:cNvSpPr/>
            <p:nvPr/>
          </p:nvSpPr>
          <p:spPr>
            <a:xfrm>
              <a:off x="0" y="0"/>
              <a:ext cx="5287621" cy="321202"/>
            </a:xfrm>
            <a:custGeom>
              <a:avLst/>
              <a:gdLst/>
              <a:ahLst/>
              <a:cxnLst/>
              <a:rect l="l" t="t" r="r" b="b"/>
              <a:pathLst>
                <a:path w="5287621" h="321202" extrusionOk="0">
                  <a:moveTo>
                    <a:pt x="0" y="0"/>
                  </a:moveTo>
                  <a:lnTo>
                    <a:pt x="5287621" y="0"/>
                  </a:lnTo>
                  <a:lnTo>
                    <a:pt x="5287621" y="321202"/>
                  </a:lnTo>
                  <a:lnTo>
                    <a:pt x="0" y="321202"/>
                  </a:lnTo>
                  <a:close/>
                </a:path>
              </a:pathLst>
            </a:custGeom>
            <a:solidFill>
              <a:srgbClr val="00CD8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2" name="Google Shape;92;p2"/>
            <p:cNvSpPr txBox="1"/>
            <p:nvPr/>
          </p:nvSpPr>
          <p:spPr>
            <a:xfrm>
              <a:off x="0" y="-19050"/>
              <a:ext cx="5287621" cy="340252"/>
            </a:xfrm>
            <a:prstGeom prst="rect">
              <a:avLst/>
            </a:prstGeom>
            <a:noFill/>
            <a:ln>
              <a:noFill/>
            </a:ln>
          </p:spPr>
          <p:txBody>
            <a:bodyPr spcFirstLastPara="1" wrap="square" lIns="50800" tIns="50800" rIns="50800" bIns="50800" anchor="ctr" anchorCtr="0">
              <a:noAutofit/>
            </a:bodyPr>
            <a:lstStyle/>
            <a:p>
              <a:pPr marL="0" marR="0" lvl="0" indent="0" algn="ctr" rtl="0">
                <a:lnSpc>
                  <a:spcPct val="1011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93" name="Google Shape;93;p2"/>
          <p:cNvGrpSpPr/>
          <p:nvPr/>
        </p:nvGrpSpPr>
        <p:grpSpPr>
          <a:xfrm>
            <a:off x="14417256" y="6466736"/>
            <a:ext cx="2791564" cy="2791564"/>
            <a:chOff x="0" y="0"/>
            <a:chExt cx="812800" cy="812800"/>
          </a:xfrm>
        </p:grpSpPr>
        <p:sp>
          <p:nvSpPr>
            <p:cNvPr id="94" name="Google Shape;94;p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CD8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5" name="Google Shape;95;p2"/>
            <p:cNvSpPr txBox="1"/>
            <p:nvPr/>
          </p:nvSpPr>
          <p:spPr>
            <a:xfrm>
              <a:off x="76200" y="66675"/>
              <a:ext cx="660400" cy="669925"/>
            </a:xfrm>
            <a:prstGeom prst="rect">
              <a:avLst/>
            </a:prstGeom>
            <a:noFill/>
            <a:ln>
              <a:noFill/>
            </a:ln>
          </p:spPr>
          <p:txBody>
            <a:bodyPr spcFirstLastPara="1" wrap="square" lIns="10975" tIns="10975" rIns="10975" bIns="10975" anchor="ctr" anchorCtr="0">
              <a:noAutofit/>
            </a:bodyPr>
            <a:lstStyle/>
            <a:p>
              <a:pPr marL="0" marR="0" lvl="0" indent="0" algn="ctr" rtl="0">
                <a:lnSpc>
                  <a:spcPct val="11777"/>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96" name="Google Shape;96;p2"/>
          <p:cNvSpPr/>
          <p:nvPr/>
        </p:nvSpPr>
        <p:spPr>
          <a:xfrm>
            <a:off x="972949" y="802867"/>
            <a:ext cx="4210171" cy="863085"/>
          </a:xfrm>
          <a:custGeom>
            <a:avLst/>
            <a:gdLst/>
            <a:ahLst/>
            <a:cxnLst/>
            <a:rect l="l" t="t" r="r" b="b"/>
            <a:pathLst>
              <a:path w="4210171" h="863085" extrusionOk="0">
                <a:moveTo>
                  <a:pt x="0" y="0"/>
                </a:moveTo>
                <a:lnTo>
                  <a:pt x="4210172" y="0"/>
                </a:lnTo>
                <a:lnTo>
                  <a:pt x="4210172" y="863085"/>
                </a:lnTo>
                <a:lnTo>
                  <a:pt x="0" y="863085"/>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7" name="Google Shape;97;p2"/>
          <p:cNvSpPr txBox="1"/>
          <p:nvPr/>
        </p:nvSpPr>
        <p:spPr>
          <a:xfrm>
            <a:off x="972949" y="4411702"/>
            <a:ext cx="16114200" cy="461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3000"/>
              <a:buFont typeface="Arial"/>
              <a:buNone/>
            </a:pPr>
            <a:r>
              <a:rPr lang="en-US" sz="3000" b="0" i="0" u="none" strike="noStrike" cap="none">
                <a:solidFill>
                  <a:srgbClr val="FFFFFF"/>
                </a:solidFill>
                <a:latin typeface="Outfit"/>
                <a:ea typeface="Outfit"/>
                <a:cs typeface="Outfit"/>
                <a:sym typeface="Outfit"/>
              </a:rPr>
              <a:t>Agents that search the web, read files, and get work done, in 3 lines of code</a:t>
            </a:r>
            <a:endParaRPr sz="1400" b="0" i="0" u="none" strike="noStrike" cap="none">
              <a:solidFill>
                <a:srgbClr val="000000"/>
              </a:solidFill>
              <a:latin typeface="Arial"/>
              <a:ea typeface="Arial"/>
              <a:cs typeface="Arial"/>
              <a:sym typeface="Arial"/>
            </a:endParaRPr>
          </a:p>
        </p:txBody>
      </p:sp>
      <p:sp>
        <p:nvSpPr>
          <p:cNvPr id="98" name="Google Shape;98;p2"/>
          <p:cNvSpPr txBox="1"/>
          <p:nvPr/>
        </p:nvSpPr>
        <p:spPr>
          <a:xfrm>
            <a:off x="972950" y="3044250"/>
            <a:ext cx="13029000" cy="7695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5000"/>
              <a:buFont typeface="Arial"/>
              <a:buNone/>
            </a:pPr>
            <a:r>
              <a:rPr lang="en-US" sz="5000" b="0" i="0" u="none" strike="noStrike" cap="none">
                <a:solidFill>
                  <a:srgbClr val="FFFFFF"/>
                </a:solidFill>
                <a:latin typeface="Outfit"/>
                <a:ea typeface="Outfit"/>
                <a:cs typeface="Outfit"/>
                <a:sym typeface="Outfit"/>
              </a:rPr>
              <a:t>𝗕𝘂𝗶𝗹𝗱 𝗜𝗻𝘁𝗲𝗹𝗹𝗶𝗴𝗲𝗻𝘁 𝗔𝗜 𝗔𝗴𝗲𝗻𝘁𝘀 𝘄𝗶𝘁𝗵 𝗣𝗮𝗻𝗱𝗮𝗔𝗚𝗜</a:t>
            </a:r>
            <a:endParaRPr sz="1400" b="0" i="0" u="none" strike="noStrike" cap="none">
              <a:solidFill>
                <a:srgbClr val="000000"/>
              </a:solidFill>
              <a:latin typeface="Arial"/>
              <a:ea typeface="Arial"/>
              <a:cs typeface="Arial"/>
              <a:sym typeface="Arial"/>
            </a:endParaRPr>
          </a:p>
        </p:txBody>
      </p:sp>
      <p:sp>
        <p:nvSpPr>
          <p:cNvPr id="99" name="Google Shape;99;p2"/>
          <p:cNvSpPr txBox="1"/>
          <p:nvPr/>
        </p:nvSpPr>
        <p:spPr>
          <a:xfrm>
            <a:off x="10523069" y="7249108"/>
            <a:ext cx="3478800" cy="5541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3600"/>
              <a:buFont typeface="Arial"/>
              <a:buNone/>
            </a:pPr>
            <a:r>
              <a:rPr lang="en-US" sz="3600" b="0" i="0" u="none" strike="noStrike" cap="none">
                <a:solidFill>
                  <a:srgbClr val="FFFFFF"/>
                </a:solidFill>
                <a:latin typeface="Outfit"/>
                <a:ea typeface="Outfit"/>
                <a:cs typeface="Outfit"/>
                <a:sym typeface="Outfit"/>
              </a:rPr>
              <a:t>Gabriele Venturi</a:t>
            </a:r>
            <a:endParaRPr sz="1400" b="0" i="0" u="none" strike="noStrike" cap="none">
              <a:solidFill>
                <a:srgbClr val="000000"/>
              </a:solidFill>
              <a:latin typeface="Arial"/>
              <a:ea typeface="Arial"/>
              <a:cs typeface="Arial"/>
              <a:sym typeface="Arial"/>
            </a:endParaRPr>
          </a:p>
        </p:txBody>
      </p:sp>
      <p:sp>
        <p:nvSpPr>
          <p:cNvPr id="100" name="Google Shape;100;p2"/>
          <p:cNvSpPr txBox="1"/>
          <p:nvPr/>
        </p:nvSpPr>
        <p:spPr>
          <a:xfrm>
            <a:off x="1395703" y="856585"/>
            <a:ext cx="3364665" cy="67945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Clr>
                <a:srgbClr val="000000"/>
              </a:buClr>
              <a:buSzPts val="3999"/>
              <a:buFont typeface="Arial"/>
              <a:buNone/>
            </a:pPr>
            <a:r>
              <a:rPr lang="en-US" sz="3999" b="0" i="0" u="none" strike="noStrike" cap="none">
                <a:solidFill>
                  <a:srgbClr val="000000"/>
                </a:solidFill>
                <a:latin typeface="Outfit"/>
                <a:ea typeface="Outfit"/>
                <a:cs typeface="Outfit"/>
                <a:sym typeface="Outfit"/>
              </a:rPr>
              <a:t>Starting Now</a:t>
            </a:r>
            <a:endParaRPr sz="1400" b="0" i="0" u="none" strike="noStrike" cap="none">
              <a:solidFill>
                <a:srgbClr val="000000"/>
              </a:solidFill>
              <a:latin typeface="Arial"/>
              <a:ea typeface="Arial"/>
              <a:cs typeface="Arial"/>
              <a:sym typeface="Arial"/>
            </a:endParaRPr>
          </a:p>
        </p:txBody>
      </p:sp>
      <p:sp>
        <p:nvSpPr>
          <p:cNvPr id="101" name="Google Shape;101;p2"/>
          <p:cNvSpPr txBox="1"/>
          <p:nvPr/>
        </p:nvSpPr>
        <p:spPr>
          <a:xfrm>
            <a:off x="10728788" y="8005392"/>
            <a:ext cx="3478800" cy="3693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Clr>
                <a:srgbClr val="000000"/>
              </a:buClr>
              <a:buSzPts val="2400"/>
              <a:buFont typeface="Arial"/>
              <a:buNone/>
            </a:pPr>
            <a:r>
              <a:rPr lang="en-US" sz="2400" b="0" i="0" u="none" strike="noStrike" cap="none">
                <a:solidFill>
                  <a:srgbClr val="FFFFFF"/>
                </a:solidFill>
                <a:latin typeface="Outfit"/>
                <a:ea typeface="Outfit"/>
                <a:cs typeface="Outfit"/>
                <a:sym typeface="Outfit"/>
              </a:rPr>
              <a:t>Founder @ PandasAI</a:t>
            </a:r>
            <a:endParaRPr sz="1400" b="0" i="0" u="none" strike="noStrike" cap="none">
              <a:solidFill>
                <a:srgbClr val="000000"/>
              </a:solidFill>
              <a:latin typeface="Arial"/>
              <a:ea typeface="Arial"/>
              <a:cs typeface="Arial"/>
              <a:sym typeface="Arial"/>
            </a:endParaRPr>
          </a:p>
        </p:txBody>
      </p:sp>
      <p:cxnSp>
        <p:nvCxnSpPr>
          <p:cNvPr id="102" name="Google Shape;102;p2"/>
          <p:cNvCxnSpPr/>
          <p:nvPr/>
        </p:nvCxnSpPr>
        <p:spPr>
          <a:xfrm>
            <a:off x="10614594" y="7938718"/>
            <a:ext cx="3415861" cy="19050"/>
          </a:xfrm>
          <a:prstGeom prst="straightConnector1">
            <a:avLst/>
          </a:prstGeom>
          <a:noFill/>
          <a:ln w="38100" cap="flat" cmpd="sng">
            <a:solidFill>
              <a:srgbClr val="FFFFFF"/>
            </a:solidFill>
            <a:prstDash val="solid"/>
            <a:round/>
            <a:headEnd type="none" w="sm" len="sm"/>
            <a:tailEnd type="none" w="sm" len="sm"/>
          </a:ln>
        </p:spPr>
      </p:cxnSp>
      <p:pic>
        <p:nvPicPr>
          <p:cNvPr id="103" name="Google Shape;103;p2" title="gabriele.jpg"/>
          <p:cNvPicPr preferRelativeResize="0"/>
          <p:nvPr/>
        </p:nvPicPr>
        <p:blipFill rotWithShape="1">
          <a:blip r:embed="rId5">
            <a:alphaModFix/>
          </a:blip>
          <a:srcRect/>
          <a:stretch/>
        </p:blipFill>
        <p:spPr>
          <a:xfrm>
            <a:off x="14590658" y="6640134"/>
            <a:ext cx="2444700" cy="24447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cxnSp>
        <p:nvCxnSpPr>
          <p:cNvPr id="242" name="Google Shape;242;g36eb9e5e57c_0_86"/>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243" name="Google Shape;243;g36eb9e5e57c_0_86"/>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244" name="Google Shape;244;g36eb9e5e57c_0_86"/>
          <p:cNvGrpSpPr/>
          <p:nvPr/>
        </p:nvGrpSpPr>
        <p:grpSpPr>
          <a:xfrm>
            <a:off x="16363515" y="505438"/>
            <a:ext cx="864045" cy="491490"/>
            <a:chOff x="63500" y="63500"/>
            <a:chExt cx="1728089" cy="982980"/>
          </a:xfrm>
        </p:grpSpPr>
        <p:sp>
          <p:nvSpPr>
            <p:cNvPr id="245" name="Google Shape;245;g36eb9e5e57c_0_86"/>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6" name="Google Shape;246;g36eb9e5e57c_0_86"/>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7" name="Google Shape;247;g36eb9e5e57c_0_86"/>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48" name="Google Shape;248;g36eb9e5e57c_0_86"/>
          <p:cNvSpPr txBox="1"/>
          <p:nvPr/>
        </p:nvSpPr>
        <p:spPr>
          <a:xfrm>
            <a:off x="16882846" y="9172575"/>
            <a:ext cx="376500" cy="800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Clr>
                <a:srgbClr val="000000"/>
              </a:buClr>
              <a:buSzPts val="5199"/>
              <a:buFont typeface="Arial"/>
              <a:buNone/>
            </a:pPr>
            <a:r>
              <a:rPr lang="en-US" sz="5199" b="1" i="0" u="none" strike="noStrike" cap="none">
                <a:solidFill>
                  <a:srgbClr val="F97141"/>
                </a:solidFill>
                <a:latin typeface="Outfit"/>
                <a:ea typeface="Outfit"/>
                <a:cs typeface="Outfit"/>
                <a:sym typeface="Outfit"/>
              </a:rPr>
              <a:t>&gt;</a:t>
            </a:r>
            <a:endParaRPr sz="1400" b="0" i="0" u="none" strike="noStrike" cap="none">
              <a:solidFill>
                <a:srgbClr val="000000"/>
              </a:solidFill>
              <a:latin typeface="Arial"/>
              <a:ea typeface="Arial"/>
              <a:cs typeface="Arial"/>
              <a:sym typeface="Arial"/>
            </a:endParaRPr>
          </a:p>
        </p:txBody>
      </p:sp>
      <p:sp>
        <p:nvSpPr>
          <p:cNvPr id="249" name="Google Shape;249;g36eb9e5e57c_0_86"/>
          <p:cNvSpPr txBox="1"/>
          <p:nvPr/>
        </p:nvSpPr>
        <p:spPr>
          <a:xfrm>
            <a:off x="1104296" y="9397050"/>
            <a:ext cx="11163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Outfit"/>
                <a:ea typeface="Outfit"/>
                <a:cs typeface="Outfit"/>
                <a:sym typeface="Outfit"/>
              </a:rPr>
              <a:t>Pg: 10</a:t>
            </a:r>
            <a:endParaRPr sz="1400" b="0" i="0" u="none" strike="noStrike" cap="none">
              <a:solidFill>
                <a:srgbClr val="000000"/>
              </a:solidFill>
              <a:latin typeface="Arial"/>
              <a:ea typeface="Arial"/>
              <a:cs typeface="Arial"/>
              <a:sym typeface="Arial"/>
            </a:endParaRPr>
          </a:p>
        </p:txBody>
      </p:sp>
      <p:sp>
        <p:nvSpPr>
          <p:cNvPr id="250" name="Google Shape;250;g36eb9e5e57c_0_86"/>
          <p:cNvSpPr txBox="1"/>
          <p:nvPr/>
        </p:nvSpPr>
        <p:spPr>
          <a:xfrm>
            <a:off x="1028700" y="426075"/>
            <a:ext cx="112503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1100"/>
              <a:buFont typeface="Arial"/>
              <a:buNone/>
            </a:pPr>
            <a:r>
              <a:rPr lang="en-US" sz="2400" b="0" i="0" u="none" strike="noStrike" cap="none">
                <a:solidFill>
                  <a:srgbClr val="000000"/>
                </a:solidFill>
                <a:latin typeface="Outfit"/>
                <a:ea typeface="Outfit"/>
                <a:cs typeface="Outfit"/>
                <a:sym typeface="Outfit"/>
              </a:rPr>
              <a:t>Redefining Intelligence - Agentic General Intelligence</a:t>
            </a:r>
            <a:endParaRPr sz="2400" b="0" i="0" u="none" strike="noStrike" cap="none">
              <a:solidFill>
                <a:srgbClr val="000000"/>
              </a:solidFill>
              <a:latin typeface="Outfit"/>
              <a:ea typeface="Outfit"/>
              <a:cs typeface="Outfit"/>
              <a:sym typeface="Outfit"/>
            </a:endParaRPr>
          </a:p>
        </p:txBody>
      </p:sp>
      <p:sp>
        <p:nvSpPr>
          <p:cNvPr id="251" name="Google Shape;251;g36eb9e5e57c_0_86"/>
          <p:cNvSpPr txBox="1"/>
          <p:nvPr/>
        </p:nvSpPr>
        <p:spPr>
          <a:xfrm>
            <a:off x="1028700" y="1236625"/>
            <a:ext cx="10923900" cy="7695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5000"/>
              <a:buFont typeface="Arial"/>
              <a:buNone/>
            </a:pPr>
            <a:r>
              <a:rPr lang="en-US" sz="5000" b="1" i="0" u="none" strike="noStrike" cap="none">
                <a:solidFill>
                  <a:schemeClr val="dk1"/>
                </a:solidFill>
                <a:latin typeface="Outfit"/>
                <a:ea typeface="Outfit"/>
                <a:cs typeface="Outfit"/>
                <a:sym typeface="Outfit"/>
              </a:rPr>
              <a:t>What is A.G.I.?</a:t>
            </a:r>
            <a:endParaRPr sz="5000" b="1" i="0" u="none" strike="noStrike" cap="none">
              <a:solidFill>
                <a:srgbClr val="000000"/>
              </a:solidFill>
              <a:latin typeface="Outfit"/>
              <a:ea typeface="Outfit"/>
              <a:cs typeface="Outfit"/>
              <a:sym typeface="Outfit"/>
            </a:endParaRPr>
          </a:p>
        </p:txBody>
      </p:sp>
      <p:sp>
        <p:nvSpPr>
          <p:cNvPr id="252" name="Google Shape;252;g36eb9e5e57c_0_86"/>
          <p:cNvSpPr txBox="1"/>
          <p:nvPr/>
        </p:nvSpPr>
        <p:spPr>
          <a:xfrm>
            <a:off x="1028700" y="4192725"/>
            <a:ext cx="8392800" cy="1920600"/>
          </a:xfrm>
          <a:prstGeom prst="rect">
            <a:avLst/>
          </a:prstGeom>
          <a:noFill/>
          <a:ln>
            <a:noFill/>
          </a:ln>
        </p:spPr>
        <p:txBody>
          <a:bodyPr spcFirstLastPara="1" wrap="square" lIns="0" tIns="0" rIns="0" bIns="0" anchor="t" anchorCtr="0">
            <a:spAutoFit/>
          </a:bodyPr>
          <a:lstStyle/>
          <a:p>
            <a:pPr marL="457200" marR="0" lvl="0" indent="-381000" algn="l" rtl="0">
              <a:lnSpc>
                <a:spcPct val="139958"/>
              </a:lnSpc>
              <a:spcBef>
                <a:spcPts val="0"/>
              </a:spcBef>
              <a:spcAft>
                <a:spcPts val="0"/>
              </a:spcAft>
              <a:buClr>
                <a:srgbClr val="000000"/>
              </a:buClr>
              <a:buSzPts val="2400"/>
              <a:buFont typeface="Outfit"/>
              <a:buChar char="●"/>
            </a:pPr>
            <a:r>
              <a:rPr lang="en-US" sz="2400" b="0" i="0" u="none" strike="noStrike" cap="none">
                <a:solidFill>
                  <a:srgbClr val="000000"/>
                </a:solidFill>
                <a:latin typeface="Outfit"/>
                <a:ea typeface="Outfit"/>
                <a:cs typeface="Outfit"/>
                <a:sym typeface="Outfit"/>
              </a:rPr>
              <a:t>An intelligent agent that can </a:t>
            </a:r>
            <a:r>
              <a:rPr lang="en-US" sz="2400" b="1" i="0" u="none" strike="noStrike" cap="none">
                <a:solidFill>
                  <a:srgbClr val="000000"/>
                </a:solidFill>
                <a:latin typeface="Outfit"/>
                <a:ea typeface="Outfit"/>
                <a:cs typeface="Outfit"/>
                <a:sym typeface="Outfit"/>
              </a:rPr>
              <a:t>autonomously perform complex, multi-step and multi-purpose tasks</a:t>
            </a:r>
            <a:r>
              <a:rPr lang="en-US" sz="2400" b="0" i="0" u="none" strike="noStrike" cap="none">
                <a:solidFill>
                  <a:srgbClr val="000000"/>
                </a:solidFill>
                <a:latin typeface="Outfit"/>
                <a:ea typeface="Outfit"/>
                <a:cs typeface="Outfit"/>
                <a:sym typeface="Outfit"/>
              </a:rPr>
              <a:t>.</a:t>
            </a:r>
            <a:endParaRPr sz="2400" b="0" i="0" u="none" strike="noStrike" cap="none">
              <a:solidFill>
                <a:srgbClr val="000000"/>
              </a:solidFill>
              <a:latin typeface="Outfit"/>
              <a:ea typeface="Outfit"/>
              <a:cs typeface="Outfit"/>
              <a:sym typeface="Outfit"/>
            </a:endParaRPr>
          </a:p>
          <a:p>
            <a:pPr marL="457200" marR="0" lvl="0" indent="-381000" algn="l" rtl="0">
              <a:lnSpc>
                <a:spcPct val="139958"/>
              </a:lnSpc>
              <a:spcBef>
                <a:spcPts val="0"/>
              </a:spcBef>
              <a:spcAft>
                <a:spcPts val="0"/>
              </a:spcAft>
              <a:buClr>
                <a:srgbClr val="000000"/>
              </a:buClr>
              <a:buSzPts val="2400"/>
              <a:buFont typeface="Outfit"/>
              <a:buChar char="●"/>
            </a:pPr>
            <a:r>
              <a:rPr lang="en-US" sz="2400" b="0" i="0" u="none" strike="noStrike" cap="none">
                <a:solidFill>
                  <a:srgbClr val="000000"/>
                </a:solidFill>
                <a:latin typeface="Outfit"/>
                <a:ea typeface="Outfit"/>
                <a:cs typeface="Outfit"/>
                <a:sym typeface="Outfit"/>
              </a:rPr>
              <a:t>Not just one-off completions — it can </a:t>
            </a:r>
            <a:r>
              <a:rPr lang="en-US" sz="2400" b="1" i="0" u="none" strike="noStrike" cap="none">
                <a:solidFill>
                  <a:srgbClr val="000000"/>
                </a:solidFill>
                <a:latin typeface="Outfit"/>
                <a:ea typeface="Outfit"/>
                <a:cs typeface="Outfit"/>
                <a:sym typeface="Outfit"/>
              </a:rPr>
              <a:t>reason, plan, and revise</a:t>
            </a:r>
            <a:r>
              <a:rPr lang="en-US" sz="2400" b="0" i="0" u="none" strike="noStrike" cap="none">
                <a:solidFill>
                  <a:srgbClr val="000000"/>
                </a:solidFill>
                <a:latin typeface="Outfit"/>
                <a:ea typeface="Outfit"/>
                <a:cs typeface="Outfit"/>
                <a:sym typeface="Outfit"/>
              </a:rPr>
              <a:t> based on </a:t>
            </a:r>
            <a:r>
              <a:rPr lang="en-US" sz="2400" b="1" i="0" u="none" strike="noStrike" cap="none">
                <a:solidFill>
                  <a:srgbClr val="000000"/>
                </a:solidFill>
                <a:latin typeface="Outfit"/>
                <a:ea typeface="Outfit"/>
                <a:cs typeface="Outfit"/>
                <a:sym typeface="Outfit"/>
              </a:rPr>
              <a:t>context</a:t>
            </a:r>
            <a:r>
              <a:rPr lang="en-US" sz="2400" b="0" i="0" u="none" strike="noStrike" cap="none">
                <a:solidFill>
                  <a:srgbClr val="000000"/>
                </a:solidFill>
                <a:latin typeface="Outfit"/>
                <a:ea typeface="Outfit"/>
                <a:cs typeface="Outfit"/>
                <a:sym typeface="Outfit"/>
              </a:rPr>
              <a:t>.</a:t>
            </a:r>
            <a:endParaRPr sz="2400" b="0" i="0" u="none" strike="noStrike" cap="none">
              <a:solidFill>
                <a:srgbClr val="000000"/>
              </a:solidFill>
              <a:latin typeface="Outfit"/>
              <a:ea typeface="Outfit"/>
              <a:cs typeface="Outfit"/>
              <a:sym typeface="Outfit"/>
            </a:endParaRPr>
          </a:p>
        </p:txBody>
      </p:sp>
      <p:pic>
        <p:nvPicPr>
          <p:cNvPr id="253" name="Google Shape;253;g36eb9e5e57c_0_86" title="Screenshot 2025-07-12 at 08.43.48.png"/>
          <p:cNvPicPr preferRelativeResize="0"/>
          <p:nvPr/>
        </p:nvPicPr>
        <p:blipFill rotWithShape="1">
          <a:blip r:embed="rId3">
            <a:alphaModFix/>
          </a:blip>
          <a:srcRect/>
          <a:stretch/>
        </p:blipFill>
        <p:spPr>
          <a:xfrm>
            <a:off x="10539175" y="2660499"/>
            <a:ext cx="6502325" cy="5540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cxnSp>
        <p:nvCxnSpPr>
          <p:cNvPr id="258" name="Google Shape;258;g36ea56e4fe5_1_6"/>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259" name="Google Shape;259;g36ea56e4fe5_1_6"/>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260" name="Google Shape;260;g36ea56e4fe5_1_6"/>
          <p:cNvGrpSpPr/>
          <p:nvPr/>
        </p:nvGrpSpPr>
        <p:grpSpPr>
          <a:xfrm>
            <a:off x="16363515" y="505438"/>
            <a:ext cx="864045" cy="491490"/>
            <a:chOff x="63500" y="63500"/>
            <a:chExt cx="1728089" cy="982980"/>
          </a:xfrm>
        </p:grpSpPr>
        <p:sp>
          <p:nvSpPr>
            <p:cNvPr id="261" name="Google Shape;261;g36ea56e4fe5_1_6"/>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2" name="Google Shape;262;g36ea56e4fe5_1_6"/>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3" name="Google Shape;263;g36ea56e4fe5_1_6"/>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64" name="Google Shape;264;g36ea56e4fe5_1_6"/>
          <p:cNvSpPr txBox="1"/>
          <p:nvPr/>
        </p:nvSpPr>
        <p:spPr>
          <a:xfrm>
            <a:off x="16882846" y="9172575"/>
            <a:ext cx="376500" cy="800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Clr>
                <a:srgbClr val="000000"/>
              </a:buClr>
              <a:buSzPts val="5199"/>
              <a:buFont typeface="Arial"/>
              <a:buNone/>
            </a:pPr>
            <a:r>
              <a:rPr lang="en-US" sz="5199" b="1" i="0" u="none" strike="noStrike" cap="none">
                <a:solidFill>
                  <a:srgbClr val="F97141"/>
                </a:solidFill>
                <a:latin typeface="Outfit"/>
                <a:ea typeface="Outfit"/>
                <a:cs typeface="Outfit"/>
                <a:sym typeface="Outfit"/>
              </a:rPr>
              <a:t>&gt;</a:t>
            </a:r>
            <a:endParaRPr sz="1400" b="0" i="0" u="none" strike="noStrike" cap="none">
              <a:solidFill>
                <a:srgbClr val="000000"/>
              </a:solidFill>
              <a:latin typeface="Arial"/>
              <a:ea typeface="Arial"/>
              <a:cs typeface="Arial"/>
              <a:sym typeface="Arial"/>
            </a:endParaRPr>
          </a:p>
        </p:txBody>
      </p:sp>
      <p:sp>
        <p:nvSpPr>
          <p:cNvPr id="265" name="Google Shape;265;g36ea56e4fe5_1_6"/>
          <p:cNvSpPr txBox="1"/>
          <p:nvPr/>
        </p:nvSpPr>
        <p:spPr>
          <a:xfrm>
            <a:off x="1104298" y="9397050"/>
            <a:ext cx="8640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Outfit"/>
                <a:ea typeface="Outfit"/>
                <a:cs typeface="Outfit"/>
                <a:sym typeface="Outfit"/>
              </a:rPr>
              <a:t>Pg: 11</a:t>
            </a:r>
            <a:endParaRPr sz="1400" b="0" i="0" u="none" strike="noStrike" cap="none">
              <a:solidFill>
                <a:srgbClr val="000000"/>
              </a:solidFill>
              <a:latin typeface="Arial"/>
              <a:ea typeface="Arial"/>
              <a:cs typeface="Arial"/>
              <a:sym typeface="Arial"/>
            </a:endParaRPr>
          </a:p>
        </p:txBody>
      </p:sp>
      <p:sp>
        <p:nvSpPr>
          <p:cNvPr id="266" name="Google Shape;266;g36ea56e4fe5_1_6"/>
          <p:cNvSpPr txBox="1"/>
          <p:nvPr/>
        </p:nvSpPr>
        <p:spPr>
          <a:xfrm>
            <a:off x="1028700" y="1236625"/>
            <a:ext cx="5682300" cy="7695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5000"/>
              <a:buFont typeface="Arial"/>
              <a:buNone/>
            </a:pPr>
            <a:r>
              <a:rPr lang="en-US" sz="5000" b="1" i="0" u="none" strike="noStrike" cap="none">
                <a:solidFill>
                  <a:srgbClr val="000000"/>
                </a:solidFill>
                <a:latin typeface="Outfit"/>
                <a:ea typeface="Outfit"/>
                <a:cs typeface="Outfit"/>
                <a:sym typeface="Outfit"/>
              </a:rPr>
              <a:t>What is A.G.I.?</a:t>
            </a:r>
            <a:endParaRPr sz="1400" b="0" i="0" u="none" strike="noStrike" cap="none">
              <a:solidFill>
                <a:srgbClr val="000000"/>
              </a:solidFill>
              <a:latin typeface="Arial"/>
              <a:ea typeface="Arial"/>
              <a:cs typeface="Arial"/>
              <a:sym typeface="Arial"/>
            </a:endParaRPr>
          </a:p>
        </p:txBody>
      </p:sp>
      <p:sp>
        <p:nvSpPr>
          <p:cNvPr id="267" name="Google Shape;267;g36ea56e4fe5_1_6"/>
          <p:cNvSpPr txBox="1"/>
          <p:nvPr/>
        </p:nvSpPr>
        <p:spPr>
          <a:xfrm>
            <a:off x="3475500" y="4906216"/>
            <a:ext cx="11337000" cy="10776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Clr>
                <a:srgbClr val="000000"/>
              </a:buClr>
              <a:buSzPts val="1100"/>
              <a:buFont typeface="Arial"/>
              <a:buNone/>
            </a:pPr>
            <a:r>
              <a:rPr lang="en-US" sz="7000" b="1" i="0" u="none" strike="noStrike" cap="none">
                <a:solidFill>
                  <a:srgbClr val="000000"/>
                </a:solidFill>
                <a:latin typeface="Outfit"/>
                <a:ea typeface="Outfit"/>
                <a:cs typeface="Outfit"/>
                <a:sym typeface="Outfit"/>
              </a:rPr>
              <a:t>A.G.I. != traditional AGI</a:t>
            </a:r>
            <a:endParaRPr sz="7000" b="1" i="0" u="none" strike="noStrike" cap="none">
              <a:solidFill>
                <a:srgbClr val="000000"/>
              </a:solidFill>
              <a:latin typeface="Outfit"/>
              <a:ea typeface="Outfit"/>
              <a:cs typeface="Outfit"/>
              <a:sym typeface="Outfit"/>
            </a:endParaRPr>
          </a:p>
        </p:txBody>
      </p:sp>
      <p:sp>
        <p:nvSpPr>
          <p:cNvPr id="268" name="Google Shape;268;g36ea56e4fe5_1_6"/>
          <p:cNvSpPr txBox="1"/>
          <p:nvPr/>
        </p:nvSpPr>
        <p:spPr>
          <a:xfrm>
            <a:off x="1028700" y="426075"/>
            <a:ext cx="112503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1100"/>
              <a:buFont typeface="Arial"/>
              <a:buNone/>
            </a:pPr>
            <a:r>
              <a:rPr lang="en-US" sz="2400" b="0" i="0" u="none" strike="noStrike" cap="none">
                <a:solidFill>
                  <a:srgbClr val="000000"/>
                </a:solidFill>
                <a:latin typeface="Outfit"/>
                <a:ea typeface="Outfit"/>
                <a:cs typeface="Outfit"/>
                <a:sym typeface="Outfit"/>
              </a:rPr>
              <a:t>Redefining Intelligence - Agentic General Intelligence</a:t>
            </a:r>
            <a:endParaRPr sz="2400" b="0" i="0" u="none" strike="noStrike" cap="none">
              <a:solidFill>
                <a:srgbClr val="000000"/>
              </a:solidFill>
              <a:latin typeface="Outfit"/>
              <a:ea typeface="Outfit"/>
              <a:cs typeface="Outfit"/>
              <a:sym typeface="Outfi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cxnSp>
        <p:nvCxnSpPr>
          <p:cNvPr id="273" name="Google Shape;273;g36ea56e4fe5_0_147"/>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274" name="Google Shape;274;g36ea56e4fe5_0_147"/>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275" name="Google Shape;275;g36ea56e4fe5_0_147"/>
          <p:cNvGrpSpPr/>
          <p:nvPr/>
        </p:nvGrpSpPr>
        <p:grpSpPr>
          <a:xfrm>
            <a:off x="16363515" y="505438"/>
            <a:ext cx="864045" cy="491490"/>
            <a:chOff x="63500" y="63500"/>
            <a:chExt cx="1728089" cy="982980"/>
          </a:xfrm>
        </p:grpSpPr>
        <p:sp>
          <p:nvSpPr>
            <p:cNvPr id="276" name="Google Shape;276;g36ea56e4fe5_0_147"/>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7" name="Google Shape;277;g36ea56e4fe5_0_147"/>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8" name="Google Shape;278;g36ea56e4fe5_0_147"/>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79" name="Google Shape;279;g36ea56e4fe5_0_147"/>
          <p:cNvSpPr txBox="1"/>
          <p:nvPr/>
        </p:nvSpPr>
        <p:spPr>
          <a:xfrm>
            <a:off x="16882846" y="9172575"/>
            <a:ext cx="376500" cy="800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Clr>
                <a:srgbClr val="000000"/>
              </a:buClr>
              <a:buSzPts val="5199"/>
              <a:buFont typeface="Arial"/>
              <a:buNone/>
            </a:pPr>
            <a:r>
              <a:rPr lang="en-US" sz="5199" b="1" i="0" u="none" strike="noStrike" cap="none">
                <a:solidFill>
                  <a:srgbClr val="F97141"/>
                </a:solidFill>
                <a:latin typeface="Outfit"/>
                <a:ea typeface="Outfit"/>
                <a:cs typeface="Outfit"/>
                <a:sym typeface="Outfit"/>
              </a:rPr>
              <a:t>&gt;</a:t>
            </a:r>
            <a:endParaRPr sz="1400" b="0" i="0" u="none" strike="noStrike" cap="none">
              <a:solidFill>
                <a:srgbClr val="000000"/>
              </a:solidFill>
              <a:latin typeface="Arial"/>
              <a:ea typeface="Arial"/>
              <a:cs typeface="Arial"/>
              <a:sym typeface="Arial"/>
            </a:endParaRPr>
          </a:p>
        </p:txBody>
      </p:sp>
      <p:sp>
        <p:nvSpPr>
          <p:cNvPr id="280" name="Google Shape;280;g36ea56e4fe5_0_147"/>
          <p:cNvSpPr txBox="1"/>
          <p:nvPr/>
        </p:nvSpPr>
        <p:spPr>
          <a:xfrm>
            <a:off x="1104292" y="9397050"/>
            <a:ext cx="16227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Outfit"/>
                <a:ea typeface="Outfit"/>
                <a:cs typeface="Outfit"/>
                <a:sym typeface="Outfit"/>
              </a:rPr>
              <a:t>Pg: 12</a:t>
            </a:r>
            <a:endParaRPr sz="1400" b="0" i="0" u="none" strike="noStrike" cap="none">
              <a:solidFill>
                <a:srgbClr val="000000"/>
              </a:solidFill>
              <a:latin typeface="Arial"/>
              <a:ea typeface="Arial"/>
              <a:cs typeface="Arial"/>
              <a:sym typeface="Arial"/>
            </a:endParaRPr>
          </a:p>
        </p:txBody>
      </p:sp>
      <p:sp>
        <p:nvSpPr>
          <p:cNvPr id="281" name="Google Shape;281;g36ea56e4fe5_0_147"/>
          <p:cNvSpPr txBox="1"/>
          <p:nvPr/>
        </p:nvSpPr>
        <p:spPr>
          <a:xfrm>
            <a:off x="1028700" y="1236625"/>
            <a:ext cx="5682300" cy="7695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5000"/>
              <a:buFont typeface="Arial"/>
              <a:buNone/>
            </a:pPr>
            <a:r>
              <a:rPr lang="en-US" sz="5000" b="1" i="0" u="none" strike="noStrike" cap="none">
                <a:solidFill>
                  <a:srgbClr val="000000"/>
                </a:solidFill>
                <a:latin typeface="Outfit"/>
                <a:ea typeface="Outfit"/>
                <a:cs typeface="Outfit"/>
                <a:sym typeface="Outfit"/>
              </a:rPr>
              <a:t>What is A.G.I.?</a:t>
            </a:r>
            <a:endParaRPr sz="1400" b="0" i="0" u="none" strike="noStrike" cap="none">
              <a:solidFill>
                <a:srgbClr val="000000"/>
              </a:solidFill>
              <a:latin typeface="Arial"/>
              <a:ea typeface="Arial"/>
              <a:cs typeface="Arial"/>
              <a:sym typeface="Arial"/>
            </a:endParaRPr>
          </a:p>
        </p:txBody>
      </p:sp>
      <p:sp>
        <p:nvSpPr>
          <p:cNvPr id="282" name="Google Shape;282;g36ea56e4fe5_0_147"/>
          <p:cNvSpPr txBox="1"/>
          <p:nvPr/>
        </p:nvSpPr>
        <p:spPr>
          <a:xfrm>
            <a:off x="1028700" y="4075713"/>
            <a:ext cx="74622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1100"/>
              <a:buFont typeface="Arial"/>
              <a:buNone/>
            </a:pPr>
            <a:r>
              <a:rPr lang="en-US" sz="2400" b="1" i="0" u="none" strike="noStrike" cap="none">
                <a:solidFill>
                  <a:srgbClr val="000000"/>
                </a:solidFill>
                <a:latin typeface="Outfit"/>
                <a:ea typeface="Outfit"/>
                <a:cs typeface="Outfit"/>
                <a:sym typeface="Outfit"/>
              </a:rPr>
              <a:t>Traditional AGI</a:t>
            </a:r>
            <a:r>
              <a:rPr lang="en-US" sz="2400" b="0" i="0" u="none" strike="noStrike" cap="none">
                <a:solidFill>
                  <a:srgbClr val="000000"/>
                </a:solidFill>
                <a:latin typeface="Outfit"/>
                <a:ea typeface="Outfit"/>
                <a:cs typeface="Outfit"/>
                <a:sym typeface="Outfit"/>
              </a:rPr>
              <a:t>: Artificial General Intelligence</a:t>
            </a:r>
            <a:endParaRPr sz="2400" b="0" i="0" u="none" strike="noStrike" cap="none">
              <a:solidFill>
                <a:srgbClr val="000000"/>
              </a:solidFill>
              <a:latin typeface="Outfit"/>
              <a:ea typeface="Outfit"/>
              <a:cs typeface="Outfit"/>
              <a:sym typeface="Outfit"/>
            </a:endParaRPr>
          </a:p>
        </p:txBody>
      </p:sp>
      <p:sp>
        <p:nvSpPr>
          <p:cNvPr id="283" name="Google Shape;283;g36ea56e4fe5_0_147"/>
          <p:cNvSpPr txBox="1"/>
          <p:nvPr/>
        </p:nvSpPr>
        <p:spPr>
          <a:xfrm>
            <a:off x="9829850" y="4075713"/>
            <a:ext cx="70530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1100"/>
              <a:buFont typeface="Arial"/>
              <a:buNone/>
            </a:pPr>
            <a:r>
              <a:rPr lang="en-US" sz="2400" b="1" i="0" u="none" strike="noStrike" cap="none">
                <a:solidFill>
                  <a:schemeClr val="dk1"/>
                </a:solidFill>
                <a:latin typeface="Outfit"/>
                <a:ea typeface="Outfit"/>
                <a:cs typeface="Outfit"/>
                <a:sym typeface="Outfit"/>
              </a:rPr>
              <a:t>A.G.I.</a:t>
            </a:r>
            <a:r>
              <a:rPr lang="en-US" sz="2400" b="0" i="0" u="none" strike="noStrike" cap="none">
                <a:solidFill>
                  <a:schemeClr val="dk1"/>
                </a:solidFill>
                <a:latin typeface="Outfit"/>
                <a:ea typeface="Outfit"/>
                <a:cs typeface="Outfit"/>
                <a:sym typeface="Outfit"/>
              </a:rPr>
              <a:t>: Agentic General Intelligence</a:t>
            </a:r>
            <a:endParaRPr sz="2400" b="0" i="0" u="none" strike="noStrike" cap="none">
              <a:solidFill>
                <a:schemeClr val="dk1"/>
              </a:solidFill>
              <a:latin typeface="Outfit"/>
              <a:ea typeface="Outfit"/>
              <a:cs typeface="Outfit"/>
              <a:sym typeface="Outfit"/>
            </a:endParaRPr>
          </a:p>
        </p:txBody>
      </p:sp>
      <p:cxnSp>
        <p:nvCxnSpPr>
          <p:cNvPr id="284" name="Google Shape;284;g36ea56e4fe5_0_147"/>
          <p:cNvCxnSpPr/>
          <p:nvPr/>
        </p:nvCxnSpPr>
        <p:spPr>
          <a:xfrm>
            <a:off x="9094850" y="3448934"/>
            <a:ext cx="0" cy="3415800"/>
          </a:xfrm>
          <a:prstGeom prst="straightConnector1">
            <a:avLst/>
          </a:prstGeom>
          <a:noFill/>
          <a:ln w="38100" cap="flat" cmpd="sng">
            <a:solidFill>
              <a:srgbClr val="00CD8F"/>
            </a:solidFill>
            <a:prstDash val="solid"/>
            <a:round/>
            <a:headEnd type="none" w="sm" len="sm"/>
            <a:tailEnd type="none" w="sm" len="sm"/>
          </a:ln>
        </p:spPr>
      </p:cxnSp>
      <p:sp>
        <p:nvSpPr>
          <p:cNvPr id="285" name="Google Shape;285;g36ea56e4fe5_0_147"/>
          <p:cNvSpPr txBox="1"/>
          <p:nvPr/>
        </p:nvSpPr>
        <p:spPr>
          <a:xfrm>
            <a:off x="1028700" y="4765088"/>
            <a:ext cx="7462200" cy="1403400"/>
          </a:xfrm>
          <a:prstGeom prst="rect">
            <a:avLst/>
          </a:prstGeom>
          <a:noFill/>
          <a:ln>
            <a:noFill/>
          </a:ln>
        </p:spPr>
        <p:txBody>
          <a:bodyPr spcFirstLastPara="1" wrap="square" lIns="0" tIns="0" rIns="0" bIns="0" anchor="t" anchorCtr="0">
            <a:spAutoFit/>
          </a:bodyPr>
          <a:lstStyle/>
          <a:p>
            <a:pPr marL="457200" marR="0" lvl="0" indent="-381000" algn="l" rtl="0">
              <a:lnSpc>
                <a:spcPct val="139958"/>
              </a:lnSpc>
              <a:spcBef>
                <a:spcPts val="0"/>
              </a:spcBef>
              <a:spcAft>
                <a:spcPts val="0"/>
              </a:spcAft>
              <a:buClr>
                <a:srgbClr val="000000"/>
              </a:buClr>
              <a:buSzPts val="2400"/>
              <a:buFont typeface="Outfit"/>
              <a:buChar char="●"/>
            </a:pPr>
            <a:r>
              <a:rPr lang="en-US" sz="2400" b="0" i="0" u="none" strike="noStrike" cap="none">
                <a:solidFill>
                  <a:srgbClr val="000000"/>
                </a:solidFill>
                <a:latin typeface="Outfit"/>
                <a:ea typeface="Outfit"/>
                <a:cs typeface="Outfit"/>
                <a:sym typeface="Outfit"/>
              </a:rPr>
              <a:t>Focuses on human-level cognitive abilities</a:t>
            </a:r>
            <a:endParaRPr sz="2400" b="0" i="0" u="none" strike="noStrike" cap="none">
              <a:solidFill>
                <a:srgbClr val="000000"/>
              </a:solidFill>
              <a:latin typeface="Outfit"/>
              <a:ea typeface="Outfit"/>
              <a:cs typeface="Outfit"/>
              <a:sym typeface="Outfit"/>
            </a:endParaRPr>
          </a:p>
          <a:p>
            <a:pPr marL="457200" marR="0" lvl="0" indent="-381000" algn="l" rtl="0">
              <a:lnSpc>
                <a:spcPct val="139958"/>
              </a:lnSpc>
              <a:spcBef>
                <a:spcPts val="0"/>
              </a:spcBef>
              <a:spcAft>
                <a:spcPts val="0"/>
              </a:spcAft>
              <a:buClr>
                <a:srgbClr val="000000"/>
              </a:buClr>
              <a:buSzPts val="2400"/>
              <a:buFont typeface="Outfit"/>
              <a:buChar char="●"/>
            </a:pPr>
            <a:r>
              <a:rPr lang="en-US" sz="2400" b="0" i="0" u="none" strike="noStrike" cap="none">
                <a:solidFill>
                  <a:srgbClr val="000000"/>
                </a:solidFill>
                <a:latin typeface="Outfit"/>
                <a:ea typeface="Outfit"/>
                <a:cs typeface="Outfit"/>
                <a:sym typeface="Outfit"/>
              </a:rPr>
              <a:t>Emphasizes thinking and reasoning</a:t>
            </a:r>
            <a:endParaRPr sz="2400" b="0" i="0" u="none" strike="noStrike" cap="none">
              <a:solidFill>
                <a:srgbClr val="000000"/>
              </a:solidFill>
              <a:latin typeface="Outfit"/>
              <a:ea typeface="Outfit"/>
              <a:cs typeface="Outfit"/>
              <a:sym typeface="Outfit"/>
            </a:endParaRPr>
          </a:p>
          <a:p>
            <a:pPr marL="457200" marR="0" lvl="0" indent="-381000" algn="l" rtl="0">
              <a:lnSpc>
                <a:spcPct val="139958"/>
              </a:lnSpc>
              <a:spcBef>
                <a:spcPts val="0"/>
              </a:spcBef>
              <a:spcAft>
                <a:spcPts val="0"/>
              </a:spcAft>
              <a:buClr>
                <a:srgbClr val="000000"/>
              </a:buClr>
              <a:buSzPts val="2400"/>
              <a:buFont typeface="Outfit"/>
              <a:buChar char="●"/>
            </a:pPr>
            <a:r>
              <a:rPr lang="en-US" sz="2400" b="0" i="0" u="none" strike="noStrike" cap="none">
                <a:solidFill>
                  <a:srgbClr val="000000"/>
                </a:solidFill>
                <a:latin typeface="Outfit"/>
                <a:ea typeface="Outfit"/>
                <a:cs typeface="Outfit"/>
                <a:sym typeface="Outfit"/>
              </a:rPr>
              <a:t>Often theoretical and future-focused</a:t>
            </a:r>
            <a:endParaRPr sz="2400" b="0" i="0" u="none" strike="noStrike" cap="none">
              <a:solidFill>
                <a:srgbClr val="000000"/>
              </a:solidFill>
              <a:latin typeface="Outfit"/>
              <a:ea typeface="Outfit"/>
              <a:cs typeface="Outfit"/>
              <a:sym typeface="Outfit"/>
            </a:endParaRPr>
          </a:p>
        </p:txBody>
      </p:sp>
      <p:sp>
        <p:nvSpPr>
          <p:cNvPr id="286" name="Google Shape;286;g36ea56e4fe5_0_147"/>
          <p:cNvSpPr txBox="1"/>
          <p:nvPr/>
        </p:nvSpPr>
        <p:spPr>
          <a:xfrm>
            <a:off x="9797100" y="4765088"/>
            <a:ext cx="7462200" cy="1403400"/>
          </a:xfrm>
          <a:prstGeom prst="rect">
            <a:avLst/>
          </a:prstGeom>
          <a:noFill/>
          <a:ln>
            <a:noFill/>
          </a:ln>
        </p:spPr>
        <p:txBody>
          <a:bodyPr spcFirstLastPara="1" wrap="square" lIns="0" tIns="0" rIns="0" bIns="0" anchor="t" anchorCtr="0">
            <a:spAutoFit/>
          </a:bodyPr>
          <a:lstStyle/>
          <a:p>
            <a:pPr marL="457200" marR="0" lvl="0" indent="-381000" algn="l" rtl="0">
              <a:lnSpc>
                <a:spcPct val="139958"/>
              </a:lnSpc>
              <a:spcBef>
                <a:spcPts val="0"/>
              </a:spcBef>
              <a:spcAft>
                <a:spcPts val="0"/>
              </a:spcAft>
              <a:buClr>
                <a:srgbClr val="000000"/>
              </a:buClr>
              <a:buSzPts val="2400"/>
              <a:buFont typeface="Outfit"/>
              <a:buChar char="●"/>
            </a:pPr>
            <a:r>
              <a:rPr lang="en-US" sz="2400" b="0" i="0" u="none" strike="noStrike" cap="none">
                <a:solidFill>
                  <a:srgbClr val="000000"/>
                </a:solidFill>
                <a:latin typeface="Outfit"/>
                <a:ea typeface="Outfit"/>
                <a:cs typeface="Outfit"/>
                <a:sym typeface="Outfit"/>
              </a:rPr>
              <a:t>Focuses on </a:t>
            </a:r>
            <a:r>
              <a:rPr lang="en-US" sz="2400" b="1" i="0" u="none" strike="noStrike" cap="none">
                <a:solidFill>
                  <a:srgbClr val="000000"/>
                </a:solidFill>
                <a:latin typeface="Outfit"/>
                <a:ea typeface="Outfit"/>
                <a:cs typeface="Outfit"/>
                <a:sym typeface="Outfit"/>
              </a:rPr>
              <a:t>autonomous task completion</a:t>
            </a:r>
            <a:endParaRPr sz="2400" b="1" i="0" u="none" strike="noStrike" cap="none">
              <a:solidFill>
                <a:srgbClr val="000000"/>
              </a:solidFill>
              <a:latin typeface="Outfit"/>
              <a:ea typeface="Outfit"/>
              <a:cs typeface="Outfit"/>
              <a:sym typeface="Outfit"/>
            </a:endParaRPr>
          </a:p>
          <a:p>
            <a:pPr marL="457200" marR="0" lvl="0" indent="-381000" algn="l" rtl="0">
              <a:lnSpc>
                <a:spcPct val="139958"/>
              </a:lnSpc>
              <a:spcBef>
                <a:spcPts val="0"/>
              </a:spcBef>
              <a:spcAft>
                <a:spcPts val="0"/>
              </a:spcAft>
              <a:buClr>
                <a:srgbClr val="000000"/>
              </a:buClr>
              <a:buSzPts val="2400"/>
              <a:buFont typeface="Outfit"/>
              <a:buChar char="●"/>
            </a:pPr>
            <a:r>
              <a:rPr lang="en-US" sz="2400" b="0" i="0" u="none" strike="noStrike" cap="none">
                <a:solidFill>
                  <a:srgbClr val="000000"/>
                </a:solidFill>
                <a:latin typeface="Outfit"/>
                <a:ea typeface="Outfit"/>
                <a:cs typeface="Outfit"/>
                <a:sym typeface="Outfit"/>
              </a:rPr>
              <a:t>Emphasizes </a:t>
            </a:r>
            <a:r>
              <a:rPr lang="en-US" sz="2400" b="1" i="0" u="none" strike="noStrike" cap="none">
                <a:solidFill>
                  <a:srgbClr val="000000"/>
                </a:solidFill>
                <a:latin typeface="Outfit"/>
                <a:ea typeface="Outfit"/>
                <a:cs typeface="Outfit"/>
                <a:sym typeface="Outfit"/>
              </a:rPr>
              <a:t>doing</a:t>
            </a:r>
            <a:r>
              <a:rPr lang="en-US" sz="2400" b="0" i="0" u="none" strike="noStrike" cap="none">
                <a:solidFill>
                  <a:srgbClr val="000000"/>
                </a:solidFill>
                <a:latin typeface="Outfit"/>
                <a:ea typeface="Outfit"/>
                <a:cs typeface="Outfit"/>
                <a:sym typeface="Outfit"/>
              </a:rPr>
              <a:t> and </a:t>
            </a:r>
            <a:r>
              <a:rPr lang="en-US" sz="2400" b="1" i="0" u="none" strike="noStrike" cap="none">
                <a:solidFill>
                  <a:srgbClr val="000000"/>
                </a:solidFill>
                <a:latin typeface="Outfit"/>
                <a:ea typeface="Outfit"/>
                <a:cs typeface="Outfit"/>
                <a:sym typeface="Outfit"/>
              </a:rPr>
              <a:t>executing</a:t>
            </a:r>
            <a:endParaRPr sz="2400" b="1" i="0" u="none" strike="noStrike" cap="none">
              <a:solidFill>
                <a:srgbClr val="000000"/>
              </a:solidFill>
              <a:latin typeface="Outfit"/>
              <a:ea typeface="Outfit"/>
              <a:cs typeface="Outfit"/>
              <a:sym typeface="Outfit"/>
            </a:endParaRPr>
          </a:p>
          <a:p>
            <a:pPr marL="457200" marR="0" lvl="0" indent="-381000" algn="l" rtl="0">
              <a:lnSpc>
                <a:spcPct val="139958"/>
              </a:lnSpc>
              <a:spcBef>
                <a:spcPts val="0"/>
              </a:spcBef>
              <a:spcAft>
                <a:spcPts val="0"/>
              </a:spcAft>
              <a:buClr>
                <a:srgbClr val="000000"/>
              </a:buClr>
              <a:buSzPts val="2400"/>
              <a:buFont typeface="Outfit"/>
              <a:buChar char="●"/>
            </a:pPr>
            <a:r>
              <a:rPr lang="en-US" sz="2400" b="0" i="0" u="none" strike="noStrike" cap="none">
                <a:solidFill>
                  <a:srgbClr val="000000"/>
                </a:solidFill>
                <a:latin typeface="Outfit"/>
                <a:ea typeface="Outfit"/>
                <a:cs typeface="Outfit"/>
                <a:sym typeface="Outfit"/>
              </a:rPr>
              <a:t>Available and practical today</a:t>
            </a:r>
            <a:endParaRPr sz="2400" b="0" i="0" u="none" strike="noStrike" cap="none">
              <a:solidFill>
                <a:srgbClr val="000000"/>
              </a:solidFill>
              <a:latin typeface="Outfit"/>
              <a:ea typeface="Outfit"/>
              <a:cs typeface="Outfit"/>
              <a:sym typeface="Outfit"/>
            </a:endParaRPr>
          </a:p>
        </p:txBody>
      </p:sp>
      <p:sp>
        <p:nvSpPr>
          <p:cNvPr id="287" name="Google Shape;287;g36ea56e4fe5_0_147"/>
          <p:cNvSpPr txBox="1"/>
          <p:nvPr/>
        </p:nvSpPr>
        <p:spPr>
          <a:xfrm>
            <a:off x="1028700" y="8307525"/>
            <a:ext cx="14826300" cy="8865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1100"/>
              <a:buFont typeface="Arial"/>
              <a:buNone/>
            </a:pPr>
            <a:r>
              <a:rPr lang="en-US" sz="2400" b="1" i="0" u="none" strike="noStrike" cap="none">
                <a:solidFill>
                  <a:srgbClr val="000000"/>
                </a:solidFill>
                <a:latin typeface="Outfit"/>
                <a:ea typeface="Outfit"/>
                <a:cs typeface="Outfit"/>
                <a:sym typeface="Outfit"/>
              </a:rPr>
              <a:t>Key Distinction: </a:t>
            </a:r>
            <a:r>
              <a:rPr lang="en-US" sz="2400" b="0" i="0" u="none" strike="noStrike" cap="none">
                <a:solidFill>
                  <a:srgbClr val="000000"/>
                </a:solidFill>
                <a:latin typeface="Outfit"/>
                <a:ea typeface="Outfit"/>
                <a:cs typeface="Outfit"/>
                <a:sym typeface="Outfit"/>
              </a:rPr>
              <a:t>A.G.I. accomplishes tasks through tools rather than mimicking human thought</a:t>
            </a:r>
            <a:br>
              <a:rPr lang="en-US" sz="2400" b="0" i="0" u="none" strike="noStrike" cap="none">
                <a:solidFill>
                  <a:srgbClr val="000000"/>
                </a:solidFill>
                <a:latin typeface="Outfit"/>
                <a:ea typeface="Outfit"/>
                <a:cs typeface="Outfit"/>
                <a:sym typeface="Outfit"/>
              </a:rPr>
            </a:br>
            <a:r>
              <a:rPr lang="en-US" sz="2400">
                <a:latin typeface="Outfit"/>
                <a:ea typeface="Outfit"/>
                <a:cs typeface="Outfit"/>
                <a:sym typeface="Outfit"/>
              </a:rPr>
              <a:t>Read more at </a:t>
            </a:r>
            <a:r>
              <a:rPr lang="en-US" sz="2400" u="sng">
                <a:solidFill>
                  <a:schemeClr val="hlink"/>
                </a:solidFill>
                <a:latin typeface="Outfit"/>
                <a:ea typeface="Outfit"/>
                <a:cs typeface="Outfit"/>
                <a:sym typeface="Outfit"/>
                <a:hlinkClick r:id="rId3"/>
              </a:rPr>
              <a:t>https://rb.gy/42mb5h</a:t>
            </a:r>
            <a:endParaRPr sz="2400">
              <a:latin typeface="Outfit"/>
              <a:ea typeface="Outfit"/>
              <a:cs typeface="Outfit"/>
              <a:sym typeface="Outfit"/>
            </a:endParaRPr>
          </a:p>
        </p:txBody>
      </p:sp>
      <p:sp>
        <p:nvSpPr>
          <p:cNvPr id="288" name="Google Shape;288;g36ea56e4fe5_0_147"/>
          <p:cNvSpPr txBox="1"/>
          <p:nvPr/>
        </p:nvSpPr>
        <p:spPr>
          <a:xfrm>
            <a:off x="1028700" y="426075"/>
            <a:ext cx="112503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1100"/>
              <a:buFont typeface="Arial"/>
              <a:buNone/>
            </a:pPr>
            <a:r>
              <a:rPr lang="en-US" sz="2400" b="0" i="0" u="none" strike="noStrike" cap="none">
                <a:solidFill>
                  <a:srgbClr val="000000"/>
                </a:solidFill>
                <a:latin typeface="Outfit"/>
                <a:ea typeface="Outfit"/>
                <a:cs typeface="Outfit"/>
                <a:sym typeface="Outfit"/>
              </a:rPr>
              <a:t>Redefining Intelligence - Agentic General Intelligence</a:t>
            </a:r>
            <a:endParaRPr sz="2400" b="0" i="0" u="none" strike="noStrike" cap="none">
              <a:solidFill>
                <a:srgbClr val="000000"/>
              </a:solidFill>
              <a:latin typeface="Outfit"/>
              <a:ea typeface="Outfit"/>
              <a:cs typeface="Outfit"/>
              <a:sym typeface="Outfi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g36ea56e4fe5_1_26"/>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35917" r="-20124" b="-1455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4" name="Google Shape;294;g36ea56e4fe5_1_26"/>
          <p:cNvSpPr txBox="1"/>
          <p:nvPr/>
        </p:nvSpPr>
        <p:spPr>
          <a:xfrm>
            <a:off x="1028700" y="4479925"/>
            <a:ext cx="13046400" cy="2154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6999"/>
              <a:buFont typeface="Arial"/>
              <a:buNone/>
            </a:pPr>
            <a:r>
              <a:rPr lang="en-US" sz="6999" b="0" i="0" u="none" strike="noStrike" cap="none">
                <a:solidFill>
                  <a:srgbClr val="FFFFFF"/>
                </a:solidFill>
                <a:latin typeface="Outfit"/>
                <a:ea typeface="Outfit"/>
                <a:cs typeface="Outfit"/>
                <a:sym typeface="Outfit"/>
              </a:rPr>
              <a:t>Section 03: The Four Pillars of A.G.I.</a:t>
            </a:r>
            <a:endParaRPr sz="6999" b="0" i="0" u="none" strike="noStrike" cap="none">
              <a:solidFill>
                <a:srgbClr val="FFFFFF"/>
              </a:solidFill>
              <a:latin typeface="Outfit"/>
              <a:ea typeface="Outfit"/>
              <a:cs typeface="Outfit"/>
              <a:sym typeface="Outfit"/>
            </a:endParaRPr>
          </a:p>
        </p:txBody>
      </p:sp>
      <p:cxnSp>
        <p:nvCxnSpPr>
          <p:cNvPr id="295" name="Google Shape;295;g36ea56e4fe5_1_26"/>
          <p:cNvCxnSpPr/>
          <p:nvPr/>
        </p:nvCxnSpPr>
        <p:spPr>
          <a:xfrm>
            <a:off x="1028700" y="4271210"/>
            <a:ext cx="11361300" cy="0"/>
          </a:xfrm>
          <a:prstGeom prst="straightConnector1">
            <a:avLst/>
          </a:prstGeom>
          <a:noFill/>
          <a:ln w="38100" cap="flat" cmpd="sng">
            <a:solidFill>
              <a:srgbClr val="FFFFFF"/>
            </a:solidFill>
            <a:prstDash val="solid"/>
            <a:round/>
            <a:headEnd type="none" w="sm" len="sm"/>
            <a:tailEnd type="none" w="sm" len="sm"/>
          </a:ln>
        </p:spPr>
      </p:cxnSp>
      <p:sp>
        <p:nvSpPr>
          <p:cNvPr id="296" name="Google Shape;296;g36ea56e4fe5_1_26"/>
          <p:cNvSpPr/>
          <p:nvPr/>
        </p:nvSpPr>
        <p:spPr>
          <a:xfrm>
            <a:off x="15224028" y="312480"/>
            <a:ext cx="2035272" cy="716220"/>
          </a:xfrm>
          <a:custGeom>
            <a:avLst/>
            <a:gdLst/>
            <a:ahLst/>
            <a:cxnLst/>
            <a:rect l="l" t="t" r="r" b="b"/>
            <a:pathLst>
              <a:path w="2035272" h="716220" extrusionOk="0">
                <a:moveTo>
                  <a:pt x="0" y="0"/>
                </a:moveTo>
                <a:lnTo>
                  <a:pt x="2035272" y="0"/>
                </a:lnTo>
                <a:lnTo>
                  <a:pt x="2035272" y="716220"/>
                </a:lnTo>
                <a:lnTo>
                  <a:pt x="0" y="716220"/>
                </a:lnTo>
                <a:lnTo>
                  <a:pt x="0" y="0"/>
                </a:lnTo>
                <a:close/>
              </a:path>
            </a:pathLst>
          </a:custGeom>
          <a:blipFill rotWithShape="1">
            <a:blip r:embed="rId4">
              <a:alphaModFix/>
            </a:blip>
            <a:stretch>
              <a:fillRect l="-29715" t="-66094" r="-27794" b="-85560"/>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1" name="Google Shape;301;g36ea56e4fe5_1_33"/>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302" name="Google Shape;302;g36ea56e4fe5_1_33"/>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303" name="Google Shape;303;g36ea56e4fe5_1_33"/>
          <p:cNvGrpSpPr/>
          <p:nvPr/>
        </p:nvGrpSpPr>
        <p:grpSpPr>
          <a:xfrm>
            <a:off x="16363515" y="505438"/>
            <a:ext cx="864045" cy="491490"/>
            <a:chOff x="63500" y="63500"/>
            <a:chExt cx="1728089" cy="982980"/>
          </a:xfrm>
        </p:grpSpPr>
        <p:sp>
          <p:nvSpPr>
            <p:cNvPr id="304" name="Google Shape;304;g36ea56e4fe5_1_33"/>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5" name="Google Shape;305;g36ea56e4fe5_1_33"/>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6" name="Google Shape;306;g36ea56e4fe5_1_33"/>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07" name="Google Shape;307;g36ea56e4fe5_1_33"/>
          <p:cNvSpPr txBox="1"/>
          <p:nvPr/>
        </p:nvSpPr>
        <p:spPr>
          <a:xfrm>
            <a:off x="16882846" y="9172575"/>
            <a:ext cx="376500" cy="800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Clr>
                <a:srgbClr val="000000"/>
              </a:buClr>
              <a:buSzPts val="5199"/>
              <a:buFont typeface="Arial"/>
              <a:buNone/>
            </a:pPr>
            <a:r>
              <a:rPr lang="en-US" sz="5199" b="1" i="0" u="none" strike="noStrike" cap="none">
                <a:solidFill>
                  <a:srgbClr val="F97141"/>
                </a:solidFill>
                <a:latin typeface="Outfit"/>
                <a:ea typeface="Outfit"/>
                <a:cs typeface="Outfit"/>
                <a:sym typeface="Outfit"/>
              </a:rPr>
              <a:t>&gt;</a:t>
            </a:r>
            <a:endParaRPr sz="1400" b="0" i="0" u="none" strike="noStrike" cap="none">
              <a:solidFill>
                <a:srgbClr val="000000"/>
              </a:solidFill>
              <a:latin typeface="Arial"/>
              <a:ea typeface="Arial"/>
              <a:cs typeface="Arial"/>
              <a:sym typeface="Arial"/>
            </a:endParaRPr>
          </a:p>
        </p:txBody>
      </p:sp>
      <p:sp>
        <p:nvSpPr>
          <p:cNvPr id="308" name="Google Shape;308;g36ea56e4fe5_1_33"/>
          <p:cNvSpPr txBox="1"/>
          <p:nvPr/>
        </p:nvSpPr>
        <p:spPr>
          <a:xfrm>
            <a:off x="1104297" y="9397050"/>
            <a:ext cx="10674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Outfit"/>
                <a:ea typeface="Outfit"/>
                <a:cs typeface="Outfit"/>
                <a:sym typeface="Outfit"/>
              </a:rPr>
              <a:t>Pg: 14</a:t>
            </a:r>
            <a:endParaRPr sz="1400" b="0" i="0" u="none" strike="noStrike" cap="none">
              <a:solidFill>
                <a:srgbClr val="000000"/>
              </a:solidFill>
              <a:latin typeface="Arial"/>
              <a:ea typeface="Arial"/>
              <a:cs typeface="Arial"/>
              <a:sym typeface="Arial"/>
            </a:endParaRPr>
          </a:p>
        </p:txBody>
      </p:sp>
      <p:sp>
        <p:nvSpPr>
          <p:cNvPr id="309" name="Google Shape;309;g36ea56e4fe5_1_33"/>
          <p:cNvSpPr txBox="1"/>
          <p:nvPr/>
        </p:nvSpPr>
        <p:spPr>
          <a:xfrm>
            <a:off x="1028700" y="426075"/>
            <a:ext cx="72336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1100"/>
              <a:buFont typeface="Arial"/>
              <a:buNone/>
            </a:pPr>
            <a:r>
              <a:rPr lang="en-US" sz="2400" b="0" i="0" u="none" strike="noStrike" cap="none">
                <a:solidFill>
                  <a:srgbClr val="000000"/>
                </a:solidFill>
                <a:latin typeface="Outfit"/>
                <a:ea typeface="Outfit"/>
                <a:cs typeface="Outfit"/>
                <a:sym typeface="Outfit"/>
              </a:rPr>
              <a:t>The Four Pillars of A.G.I.</a:t>
            </a:r>
            <a:endParaRPr sz="2400" b="0" i="0" u="none" strike="noStrike" cap="none">
              <a:solidFill>
                <a:srgbClr val="000000"/>
              </a:solidFill>
              <a:latin typeface="Outfit"/>
              <a:ea typeface="Outfit"/>
              <a:cs typeface="Outfit"/>
              <a:sym typeface="Outfit"/>
            </a:endParaRPr>
          </a:p>
        </p:txBody>
      </p:sp>
      <p:sp>
        <p:nvSpPr>
          <p:cNvPr id="310" name="Google Shape;310;g36ea56e4fe5_1_33"/>
          <p:cNvSpPr txBox="1"/>
          <p:nvPr/>
        </p:nvSpPr>
        <p:spPr>
          <a:xfrm>
            <a:off x="1028700" y="1236625"/>
            <a:ext cx="7854000" cy="7695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1100"/>
              <a:buFont typeface="Arial"/>
              <a:buNone/>
            </a:pPr>
            <a:r>
              <a:rPr lang="en-US" sz="5000" b="1" i="0" u="none" strike="noStrike" cap="none">
                <a:solidFill>
                  <a:srgbClr val="000000"/>
                </a:solidFill>
                <a:latin typeface="Outfit"/>
                <a:ea typeface="Outfit"/>
                <a:cs typeface="Outfit"/>
                <a:sym typeface="Outfit"/>
              </a:rPr>
              <a:t>The four pillars of A.G.I.</a:t>
            </a:r>
            <a:endParaRPr sz="5000" b="1" i="0" u="none" strike="noStrike" cap="none">
              <a:solidFill>
                <a:srgbClr val="000000"/>
              </a:solidFill>
              <a:latin typeface="Outfit"/>
              <a:ea typeface="Outfit"/>
              <a:cs typeface="Outfit"/>
              <a:sym typeface="Outfit"/>
            </a:endParaRPr>
          </a:p>
        </p:txBody>
      </p:sp>
      <p:sp>
        <p:nvSpPr>
          <p:cNvPr id="311" name="Google Shape;311;g36ea56e4fe5_1_33"/>
          <p:cNvSpPr txBox="1"/>
          <p:nvPr/>
        </p:nvSpPr>
        <p:spPr>
          <a:xfrm>
            <a:off x="1028700" y="3388888"/>
            <a:ext cx="11903400" cy="4136517"/>
          </a:xfrm>
          <a:prstGeom prst="rect">
            <a:avLst/>
          </a:prstGeom>
          <a:noFill/>
          <a:ln>
            <a:noFill/>
          </a:ln>
        </p:spPr>
        <p:txBody>
          <a:bodyPr spcFirstLastPara="1" wrap="square" lIns="0" tIns="0" rIns="0" bIns="0" anchor="t" anchorCtr="0">
            <a:spAutoFit/>
          </a:bodyPr>
          <a:lstStyle/>
          <a:p>
            <a:pPr marL="457200" marR="0" lvl="0" indent="-381000" algn="l" rtl="0">
              <a:lnSpc>
                <a:spcPct val="139958"/>
              </a:lnSpc>
              <a:spcBef>
                <a:spcPts val="0"/>
              </a:spcBef>
              <a:spcAft>
                <a:spcPts val="0"/>
              </a:spcAft>
              <a:buClr>
                <a:srgbClr val="000000"/>
              </a:buClr>
              <a:buSzPts val="2400"/>
              <a:buFont typeface="Outfit"/>
              <a:buChar char="●"/>
            </a:pPr>
            <a:r>
              <a:rPr lang="en-US" sz="2400" b="1" i="0" u="none" strike="noStrike" cap="none">
                <a:solidFill>
                  <a:srgbClr val="000000"/>
                </a:solidFill>
                <a:latin typeface="Outfit"/>
                <a:ea typeface="Outfit"/>
                <a:cs typeface="Outfit"/>
                <a:sym typeface="Outfit"/>
              </a:rPr>
              <a:t>1. Internet access and web interaction</a:t>
            </a:r>
            <a:endParaRPr sz="2400" b="1" i="0" u="none" strike="noStrike" cap="none">
              <a:solidFill>
                <a:srgbClr val="000000"/>
              </a:solidFill>
              <a:latin typeface="Outfit"/>
              <a:ea typeface="Outfit"/>
              <a:cs typeface="Outfit"/>
              <a:sym typeface="Outfit"/>
            </a:endParaRPr>
          </a:p>
          <a:p>
            <a:pPr marL="457200" marR="0" lvl="0" indent="0" algn="l"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Outfit"/>
                <a:ea typeface="Outfit"/>
                <a:cs typeface="Outfit"/>
                <a:sym typeface="Outfit"/>
              </a:rPr>
              <a:t>Real-time information access, web scraping, form submission, API integration</a:t>
            </a:r>
            <a:endParaRPr sz="2400" b="0" i="0" u="none" strike="noStrike" cap="none">
              <a:solidFill>
                <a:srgbClr val="000000"/>
              </a:solidFill>
              <a:latin typeface="Outfit"/>
              <a:ea typeface="Outfit"/>
              <a:cs typeface="Outfit"/>
              <a:sym typeface="Outfit"/>
            </a:endParaRPr>
          </a:p>
          <a:p>
            <a:pPr marL="457200" marR="0" lvl="0" indent="-381000" algn="l" rtl="0">
              <a:lnSpc>
                <a:spcPct val="139958"/>
              </a:lnSpc>
              <a:spcBef>
                <a:spcPts val="0"/>
              </a:spcBef>
              <a:spcAft>
                <a:spcPts val="0"/>
              </a:spcAft>
              <a:buClr>
                <a:srgbClr val="000000"/>
              </a:buClr>
              <a:buSzPts val="2400"/>
              <a:buFont typeface="Outfit"/>
              <a:buChar char="●"/>
            </a:pPr>
            <a:r>
              <a:rPr lang="en-US" sz="2400" b="1" i="0" u="none" strike="noStrike" cap="none">
                <a:solidFill>
                  <a:srgbClr val="000000"/>
                </a:solidFill>
                <a:latin typeface="Outfit"/>
                <a:ea typeface="Outfit"/>
                <a:cs typeface="Outfit"/>
                <a:sym typeface="Outfit"/>
              </a:rPr>
              <a:t>2. File system autonomy</a:t>
            </a:r>
            <a:endParaRPr sz="2400" b="1" i="0" u="none" strike="noStrike" cap="none">
              <a:solidFill>
                <a:srgbClr val="000000"/>
              </a:solidFill>
              <a:latin typeface="Outfit"/>
              <a:ea typeface="Outfit"/>
              <a:cs typeface="Outfit"/>
              <a:sym typeface="Outfit"/>
            </a:endParaRPr>
          </a:p>
          <a:p>
            <a:pPr marL="457200" marR="0" lvl="0" indent="0" algn="l"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Outfit"/>
                <a:ea typeface="Outfit"/>
                <a:cs typeface="Outfit"/>
                <a:sym typeface="Outfit"/>
              </a:rPr>
              <a:t>Complete control over digital assets—read, write, modify, organize, delete</a:t>
            </a:r>
            <a:endParaRPr sz="2400" b="0" i="0" u="none" strike="noStrike" cap="none">
              <a:solidFill>
                <a:srgbClr val="000000"/>
              </a:solidFill>
              <a:latin typeface="Outfit"/>
              <a:ea typeface="Outfit"/>
              <a:cs typeface="Outfit"/>
              <a:sym typeface="Outfit"/>
            </a:endParaRPr>
          </a:p>
          <a:p>
            <a:pPr marL="457200" marR="0" lvl="0" indent="-381000" algn="l" rtl="0">
              <a:lnSpc>
                <a:spcPct val="139958"/>
              </a:lnSpc>
              <a:spcBef>
                <a:spcPts val="0"/>
              </a:spcBef>
              <a:spcAft>
                <a:spcPts val="0"/>
              </a:spcAft>
              <a:buClr>
                <a:srgbClr val="000000"/>
              </a:buClr>
              <a:buSzPts val="2400"/>
              <a:buFont typeface="Outfit"/>
              <a:buChar char="●"/>
            </a:pPr>
            <a:r>
              <a:rPr lang="en-US" sz="2400" b="1" i="0" u="none" strike="noStrike" cap="none">
                <a:solidFill>
                  <a:srgbClr val="000000"/>
                </a:solidFill>
                <a:latin typeface="Outfit"/>
                <a:ea typeface="Outfit"/>
                <a:cs typeface="Outfit"/>
                <a:sym typeface="Outfit"/>
              </a:rPr>
              <a:t>3. Code execution and environment management</a:t>
            </a:r>
            <a:endParaRPr sz="2400" b="1" i="0" u="none" strike="noStrike" cap="none">
              <a:solidFill>
                <a:srgbClr val="000000"/>
              </a:solidFill>
              <a:latin typeface="Outfit"/>
              <a:ea typeface="Outfit"/>
              <a:cs typeface="Outfit"/>
              <a:sym typeface="Outfit"/>
            </a:endParaRPr>
          </a:p>
          <a:p>
            <a:pPr marL="457200" marR="0" lvl="0" indent="0" algn="l"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Outfit"/>
                <a:ea typeface="Outfit"/>
                <a:cs typeface="Outfit"/>
                <a:sym typeface="Outfit"/>
              </a:rPr>
              <a:t>Dynamic programming in any language, library installation, environment setup</a:t>
            </a:r>
            <a:endParaRPr sz="2400" b="0" i="0" u="none" strike="noStrike" cap="none">
              <a:solidFill>
                <a:srgbClr val="000000"/>
              </a:solidFill>
              <a:latin typeface="Outfit"/>
              <a:ea typeface="Outfit"/>
              <a:cs typeface="Outfit"/>
              <a:sym typeface="Outfit"/>
            </a:endParaRPr>
          </a:p>
          <a:p>
            <a:pPr marL="457200" marR="0" lvl="0" indent="-381000" algn="l" rtl="0">
              <a:lnSpc>
                <a:spcPct val="139958"/>
              </a:lnSpc>
              <a:spcBef>
                <a:spcPts val="0"/>
              </a:spcBef>
              <a:spcAft>
                <a:spcPts val="0"/>
              </a:spcAft>
              <a:buClr>
                <a:srgbClr val="000000"/>
              </a:buClr>
              <a:buSzPts val="2400"/>
              <a:buFont typeface="Outfit"/>
              <a:buChar char="●"/>
            </a:pPr>
            <a:r>
              <a:rPr lang="en-US" sz="2400" b="1" i="0" u="none" strike="noStrike" cap="none">
                <a:solidFill>
                  <a:srgbClr val="000000"/>
                </a:solidFill>
                <a:latin typeface="Outfit"/>
                <a:ea typeface="Outfit"/>
                <a:cs typeface="Outfit"/>
                <a:sym typeface="Outfit"/>
              </a:rPr>
              <a:t>4. Server and service deployment (optional)</a:t>
            </a:r>
            <a:endParaRPr sz="2400" b="1" i="0" u="none" strike="noStrike" cap="none">
              <a:solidFill>
                <a:srgbClr val="000000"/>
              </a:solidFill>
              <a:latin typeface="Outfit"/>
              <a:ea typeface="Outfit"/>
              <a:cs typeface="Outfit"/>
              <a:sym typeface="Outfit"/>
            </a:endParaRPr>
          </a:p>
          <a:p>
            <a:pPr marL="457200" marR="0" lvl="0" indent="0" algn="l"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Outfit"/>
                <a:ea typeface="Outfit"/>
                <a:cs typeface="Outfit"/>
                <a:sym typeface="Outfit"/>
              </a:rPr>
              <a:t>Instant web applications, API creation, resource sharing</a:t>
            </a:r>
            <a:endParaRPr sz="2400" b="0" i="0" u="none" strike="noStrike" cap="none">
              <a:solidFill>
                <a:srgbClr val="000000"/>
              </a:solidFill>
              <a:latin typeface="Outfit"/>
              <a:ea typeface="Outfit"/>
              <a:cs typeface="Outfit"/>
              <a:sym typeface="Outfi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cxnSp>
        <p:nvCxnSpPr>
          <p:cNvPr id="316" name="Google Shape;316;g36eb9e5e57c_0_102"/>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317" name="Google Shape;317;g36eb9e5e57c_0_102"/>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318" name="Google Shape;318;g36eb9e5e57c_0_102"/>
          <p:cNvGrpSpPr/>
          <p:nvPr/>
        </p:nvGrpSpPr>
        <p:grpSpPr>
          <a:xfrm>
            <a:off x="16363515" y="505438"/>
            <a:ext cx="864045" cy="491490"/>
            <a:chOff x="63500" y="63500"/>
            <a:chExt cx="1728089" cy="982980"/>
          </a:xfrm>
        </p:grpSpPr>
        <p:sp>
          <p:nvSpPr>
            <p:cNvPr id="319" name="Google Shape;319;g36eb9e5e57c_0_102"/>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0" name="Google Shape;320;g36eb9e5e57c_0_102"/>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1" name="Google Shape;321;g36eb9e5e57c_0_102"/>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22" name="Google Shape;322;g36eb9e5e57c_0_102"/>
          <p:cNvSpPr txBox="1"/>
          <p:nvPr/>
        </p:nvSpPr>
        <p:spPr>
          <a:xfrm>
            <a:off x="16882846" y="9172575"/>
            <a:ext cx="376500" cy="800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Clr>
                <a:srgbClr val="000000"/>
              </a:buClr>
              <a:buSzPts val="5199"/>
              <a:buFont typeface="Arial"/>
              <a:buNone/>
            </a:pPr>
            <a:r>
              <a:rPr lang="en-US" sz="5199" b="1" i="0" u="none" strike="noStrike" cap="none">
                <a:solidFill>
                  <a:srgbClr val="F97141"/>
                </a:solidFill>
                <a:latin typeface="Outfit"/>
                <a:ea typeface="Outfit"/>
                <a:cs typeface="Outfit"/>
                <a:sym typeface="Outfit"/>
              </a:rPr>
              <a:t>&gt;</a:t>
            </a:r>
            <a:endParaRPr sz="1400" b="0" i="0" u="none" strike="noStrike" cap="none">
              <a:solidFill>
                <a:srgbClr val="000000"/>
              </a:solidFill>
              <a:latin typeface="Arial"/>
              <a:ea typeface="Arial"/>
              <a:cs typeface="Arial"/>
              <a:sym typeface="Arial"/>
            </a:endParaRPr>
          </a:p>
        </p:txBody>
      </p:sp>
      <p:sp>
        <p:nvSpPr>
          <p:cNvPr id="323" name="Google Shape;323;g36eb9e5e57c_0_102"/>
          <p:cNvSpPr txBox="1"/>
          <p:nvPr/>
        </p:nvSpPr>
        <p:spPr>
          <a:xfrm>
            <a:off x="1104296" y="9397050"/>
            <a:ext cx="11979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Outfit"/>
                <a:ea typeface="Outfit"/>
                <a:cs typeface="Outfit"/>
                <a:sym typeface="Outfit"/>
              </a:rPr>
              <a:t>Pg: 15</a:t>
            </a:r>
            <a:endParaRPr sz="1400" b="0" i="0" u="none" strike="noStrike" cap="none">
              <a:solidFill>
                <a:srgbClr val="000000"/>
              </a:solidFill>
              <a:latin typeface="Arial"/>
              <a:ea typeface="Arial"/>
              <a:cs typeface="Arial"/>
              <a:sym typeface="Arial"/>
            </a:endParaRPr>
          </a:p>
        </p:txBody>
      </p:sp>
      <p:sp>
        <p:nvSpPr>
          <p:cNvPr id="324" name="Google Shape;324;g36eb9e5e57c_0_102"/>
          <p:cNvSpPr txBox="1"/>
          <p:nvPr/>
        </p:nvSpPr>
        <p:spPr>
          <a:xfrm>
            <a:off x="1028700" y="426075"/>
            <a:ext cx="72336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1100"/>
              <a:buFont typeface="Arial"/>
              <a:buNone/>
            </a:pPr>
            <a:r>
              <a:rPr lang="en-US" sz="2400" b="0" i="0" u="none" strike="noStrike" cap="none">
                <a:solidFill>
                  <a:srgbClr val="000000"/>
                </a:solidFill>
                <a:latin typeface="Outfit"/>
                <a:ea typeface="Outfit"/>
                <a:cs typeface="Outfit"/>
                <a:sym typeface="Outfit"/>
              </a:rPr>
              <a:t>The Four Pillars of A.G.I.</a:t>
            </a:r>
            <a:endParaRPr sz="2400" b="0" i="0" u="none" strike="noStrike" cap="none">
              <a:solidFill>
                <a:srgbClr val="000000"/>
              </a:solidFill>
              <a:latin typeface="Outfit"/>
              <a:ea typeface="Outfit"/>
              <a:cs typeface="Outfit"/>
              <a:sym typeface="Outfit"/>
            </a:endParaRPr>
          </a:p>
        </p:txBody>
      </p:sp>
      <p:sp>
        <p:nvSpPr>
          <p:cNvPr id="325" name="Google Shape;325;g36eb9e5e57c_0_102"/>
          <p:cNvSpPr txBox="1"/>
          <p:nvPr/>
        </p:nvSpPr>
        <p:spPr>
          <a:xfrm>
            <a:off x="1028700" y="1236625"/>
            <a:ext cx="7854000" cy="7695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1100"/>
              <a:buFont typeface="Arial"/>
              <a:buNone/>
            </a:pPr>
            <a:r>
              <a:rPr lang="en-US" sz="5000" b="1" i="0" u="none" strike="noStrike" cap="none">
                <a:solidFill>
                  <a:srgbClr val="000000"/>
                </a:solidFill>
                <a:latin typeface="Outfit"/>
                <a:ea typeface="Outfit"/>
                <a:cs typeface="Outfit"/>
                <a:sym typeface="Outfit"/>
              </a:rPr>
              <a:t>Planning</a:t>
            </a:r>
            <a:endParaRPr sz="5000" b="1" i="0" u="none" strike="noStrike" cap="none">
              <a:solidFill>
                <a:srgbClr val="000000"/>
              </a:solidFill>
              <a:latin typeface="Outfit"/>
              <a:ea typeface="Outfit"/>
              <a:cs typeface="Outfit"/>
              <a:sym typeface="Outfit"/>
            </a:endParaRPr>
          </a:p>
        </p:txBody>
      </p:sp>
      <p:sp>
        <p:nvSpPr>
          <p:cNvPr id="326" name="Google Shape;326;g36eb9e5e57c_0_102"/>
          <p:cNvSpPr txBox="1"/>
          <p:nvPr/>
        </p:nvSpPr>
        <p:spPr>
          <a:xfrm>
            <a:off x="1077750" y="5198500"/>
            <a:ext cx="5763900" cy="8865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Outfit"/>
                <a:ea typeface="Outfit"/>
                <a:cs typeface="Outfit"/>
                <a:sym typeface="Outfit"/>
              </a:rPr>
              <a:t>The agent is capable of </a:t>
            </a:r>
            <a:r>
              <a:rPr lang="en-US" sz="2400" b="1" i="0" u="none" strike="noStrike" cap="none">
                <a:solidFill>
                  <a:srgbClr val="000000"/>
                </a:solidFill>
                <a:latin typeface="Outfit"/>
                <a:ea typeface="Outfit"/>
                <a:cs typeface="Outfit"/>
                <a:sym typeface="Outfit"/>
              </a:rPr>
              <a:t>planning</a:t>
            </a:r>
            <a:r>
              <a:rPr lang="en-US" sz="2400" b="0" i="0" u="none" strike="noStrike" cap="none">
                <a:solidFill>
                  <a:srgbClr val="000000"/>
                </a:solidFill>
                <a:latin typeface="Outfit"/>
                <a:ea typeface="Outfit"/>
                <a:cs typeface="Outfit"/>
                <a:sym typeface="Outfit"/>
              </a:rPr>
              <a:t> and</a:t>
            </a:r>
            <a:endParaRPr sz="2400" b="0" i="0" u="none" strike="noStrike" cap="none">
              <a:solidFill>
                <a:srgbClr val="000000"/>
              </a:solidFill>
              <a:latin typeface="Outfit"/>
              <a:ea typeface="Outfit"/>
              <a:cs typeface="Outfit"/>
              <a:sym typeface="Outfit"/>
            </a:endParaRPr>
          </a:p>
          <a:p>
            <a:pPr marL="0" marR="0" lvl="0" indent="0" algn="l"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Outfit"/>
                <a:ea typeface="Outfit"/>
                <a:cs typeface="Outfit"/>
                <a:sym typeface="Outfit"/>
              </a:rPr>
              <a:t>updating its own plan</a:t>
            </a:r>
            <a:endParaRPr sz="2400" b="0" i="0" u="none" strike="noStrike" cap="none">
              <a:solidFill>
                <a:srgbClr val="000000"/>
              </a:solidFill>
              <a:latin typeface="Outfit"/>
              <a:ea typeface="Outfit"/>
              <a:cs typeface="Outfit"/>
              <a:sym typeface="Outfit"/>
            </a:endParaRPr>
          </a:p>
        </p:txBody>
      </p:sp>
      <p:pic>
        <p:nvPicPr>
          <p:cNvPr id="327" name="Google Shape;327;g36eb9e5e57c_0_102" title="Screenshot 2025-07-12 at 08.45.09.png"/>
          <p:cNvPicPr preferRelativeResize="0"/>
          <p:nvPr/>
        </p:nvPicPr>
        <p:blipFill rotWithShape="1">
          <a:blip r:embed="rId3">
            <a:alphaModFix/>
          </a:blip>
          <a:srcRect/>
          <a:stretch/>
        </p:blipFill>
        <p:spPr>
          <a:xfrm>
            <a:off x="7310600" y="2447375"/>
            <a:ext cx="9916951" cy="610273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cxnSp>
        <p:nvCxnSpPr>
          <p:cNvPr id="332" name="Google Shape;332;g36eb9e5e57c_0_119"/>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333" name="Google Shape;333;g36eb9e5e57c_0_119"/>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334" name="Google Shape;334;g36eb9e5e57c_0_119"/>
          <p:cNvGrpSpPr/>
          <p:nvPr/>
        </p:nvGrpSpPr>
        <p:grpSpPr>
          <a:xfrm>
            <a:off x="16363515" y="505438"/>
            <a:ext cx="864045" cy="491490"/>
            <a:chOff x="63500" y="63500"/>
            <a:chExt cx="1728089" cy="982980"/>
          </a:xfrm>
        </p:grpSpPr>
        <p:sp>
          <p:nvSpPr>
            <p:cNvPr id="335" name="Google Shape;335;g36eb9e5e57c_0_119"/>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6" name="Google Shape;336;g36eb9e5e57c_0_119"/>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7" name="Google Shape;337;g36eb9e5e57c_0_119"/>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38" name="Google Shape;338;g36eb9e5e57c_0_119"/>
          <p:cNvSpPr txBox="1"/>
          <p:nvPr/>
        </p:nvSpPr>
        <p:spPr>
          <a:xfrm>
            <a:off x="16882846" y="9172575"/>
            <a:ext cx="376500" cy="800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Clr>
                <a:srgbClr val="000000"/>
              </a:buClr>
              <a:buSzPts val="5199"/>
              <a:buFont typeface="Arial"/>
              <a:buNone/>
            </a:pPr>
            <a:r>
              <a:rPr lang="en-US" sz="5199" b="1" i="0" u="none" strike="noStrike" cap="none">
                <a:solidFill>
                  <a:srgbClr val="F97141"/>
                </a:solidFill>
                <a:latin typeface="Outfit"/>
                <a:ea typeface="Outfit"/>
                <a:cs typeface="Outfit"/>
                <a:sym typeface="Outfit"/>
              </a:rPr>
              <a:t>&gt;</a:t>
            </a:r>
            <a:endParaRPr sz="1400" b="0" i="0" u="none" strike="noStrike" cap="none">
              <a:solidFill>
                <a:srgbClr val="000000"/>
              </a:solidFill>
              <a:latin typeface="Arial"/>
              <a:ea typeface="Arial"/>
              <a:cs typeface="Arial"/>
              <a:sym typeface="Arial"/>
            </a:endParaRPr>
          </a:p>
        </p:txBody>
      </p:sp>
      <p:sp>
        <p:nvSpPr>
          <p:cNvPr id="339" name="Google Shape;339;g36eb9e5e57c_0_119"/>
          <p:cNvSpPr txBox="1"/>
          <p:nvPr/>
        </p:nvSpPr>
        <p:spPr>
          <a:xfrm>
            <a:off x="1104298" y="9397050"/>
            <a:ext cx="8640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Outfit"/>
                <a:ea typeface="Outfit"/>
                <a:cs typeface="Outfit"/>
                <a:sym typeface="Outfit"/>
              </a:rPr>
              <a:t>Pg: 16</a:t>
            </a:r>
            <a:endParaRPr sz="1400" b="0" i="0" u="none" strike="noStrike" cap="none">
              <a:solidFill>
                <a:srgbClr val="000000"/>
              </a:solidFill>
              <a:latin typeface="Arial"/>
              <a:ea typeface="Arial"/>
              <a:cs typeface="Arial"/>
              <a:sym typeface="Arial"/>
            </a:endParaRPr>
          </a:p>
        </p:txBody>
      </p:sp>
      <p:sp>
        <p:nvSpPr>
          <p:cNvPr id="340" name="Google Shape;340;g36eb9e5e57c_0_119"/>
          <p:cNvSpPr txBox="1"/>
          <p:nvPr/>
        </p:nvSpPr>
        <p:spPr>
          <a:xfrm>
            <a:off x="1028700" y="426075"/>
            <a:ext cx="72336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1100"/>
              <a:buFont typeface="Arial"/>
              <a:buNone/>
            </a:pPr>
            <a:r>
              <a:rPr lang="en-US" sz="2400" b="0" i="0" u="none" strike="noStrike" cap="none">
                <a:solidFill>
                  <a:srgbClr val="000000"/>
                </a:solidFill>
                <a:latin typeface="Outfit"/>
                <a:ea typeface="Outfit"/>
                <a:cs typeface="Outfit"/>
                <a:sym typeface="Outfit"/>
              </a:rPr>
              <a:t>The Four Pillars of A.G.I.</a:t>
            </a:r>
            <a:endParaRPr sz="2400" b="0" i="0" u="none" strike="noStrike" cap="none">
              <a:solidFill>
                <a:srgbClr val="000000"/>
              </a:solidFill>
              <a:latin typeface="Outfit"/>
              <a:ea typeface="Outfit"/>
              <a:cs typeface="Outfit"/>
              <a:sym typeface="Outfit"/>
            </a:endParaRPr>
          </a:p>
        </p:txBody>
      </p:sp>
      <p:sp>
        <p:nvSpPr>
          <p:cNvPr id="341" name="Google Shape;341;g36eb9e5e57c_0_119"/>
          <p:cNvSpPr txBox="1"/>
          <p:nvPr/>
        </p:nvSpPr>
        <p:spPr>
          <a:xfrm>
            <a:off x="1028700" y="1236625"/>
            <a:ext cx="7854000" cy="7695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1100"/>
              <a:buFont typeface="Arial"/>
              <a:buNone/>
            </a:pPr>
            <a:r>
              <a:rPr lang="en-US" sz="5000" b="1" i="0" u="none" strike="noStrike" cap="none">
                <a:solidFill>
                  <a:srgbClr val="000000"/>
                </a:solidFill>
                <a:latin typeface="Outfit"/>
                <a:ea typeface="Outfit"/>
                <a:cs typeface="Outfit"/>
                <a:sym typeface="Outfit"/>
              </a:rPr>
              <a:t>Filesystem interaction</a:t>
            </a:r>
            <a:endParaRPr sz="5000" b="1" i="0" u="none" strike="noStrike" cap="none">
              <a:solidFill>
                <a:srgbClr val="000000"/>
              </a:solidFill>
              <a:latin typeface="Outfit"/>
              <a:ea typeface="Outfit"/>
              <a:cs typeface="Outfit"/>
              <a:sym typeface="Outfit"/>
            </a:endParaRPr>
          </a:p>
        </p:txBody>
      </p:sp>
      <p:sp>
        <p:nvSpPr>
          <p:cNvPr id="342" name="Google Shape;342;g36eb9e5e57c_0_119"/>
          <p:cNvSpPr txBox="1"/>
          <p:nvPr/>
        </p:nvSpPr>
        <p:spPr>
          <a:xfrm>
            <a:off x="1077750" y="5198500"/>
            <a:ext cx="57639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Outfit"/>
                <a:ea typeface="Outfit"/>
                <a:cs typeface="Outfit"/>
                <a:sym typeface="Outfit"/>
              </a:rPr>
              <a:t>The agent has its own </a:t>
            </a:r>
            <a:r>
              <a:rPr lang="en-US" sz="2400" b="1" i="0" u="none" strike="noStrike" cap="none">
                <a:solidFill>
                  <a:srgbClr val="000000"/>
                </a:solidFill>
                <a:latin typeface="Outfit"/>
                <a:ea typeface="Outfit"/>
                <a:cs typeface="Outfit"/>
                <a:sym typeface="Outfit"/>
              </a:rPr>
              <a:t>filesystem</a:t>
            </a:r>
            <a:endParaRPr sz="2400" b="0" i="0" u="none" strike="noStrike" cap="none">
              <a:solidFill>
                <a:srgbClr val="000000"/>
              </a:solidFill>
              <a:latin typeface="Outfit"/>
              <a:ea typeface="Outfit"/>
              <a:cs typeface="Outfit"/>
              <a:sym typeface="Outfit"/>
            </a:endParaRPr>
          </a:p>
        </p:txBody>
      </p:sp>
      <p:pic>
        <p:nvPicPr>
          <p:cNvPr id="343" name="Google Shape;343;g36eb9e5e57c_0_119" title="Screenshot 2025-07-12 at 08.47.42.png"/>
          <p:cNvPicPr preferRelativeResize="0"/>
          <p:nvPr/>
        </p:nvPicPr>
        <p:blipFill rotWithShape="1">
          <a:blip r:embed="rId3">
            <a:alphaModFix/>
          </a:blip>
          <a:srcRect/>
          <a:stretch/>
        </p:blipFill>
        <p:spPr>
          <a:xfrm>
            <a:off x="7387389" y="2474589"/>
            <a:ext cx="9818153" cy="61027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cxnSp>
        <p:nvCxnSpPr>
          <p:cNvPr id="348" name="Google Shape;348;g36eb9e5e57c_0_144"/>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349" name="Google Shape;349;g36eb9e5e57c_0_144"/>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350" name="Google Shape;350;g36eb9e5e57c_0_144"/>
          <p:cNvGrpSpPr/>
          <p:nvPr/>
        </p:nvGrpSpPr>
        <p:grpSpPr>
          <a:xfrm>
            <a:off x="16363515" y="505438"/>
            <a:ext cx="864045" cy="491490"/>
            <a:chOff x="63500" y="63500"/>
            <a:chExt cx="1728089" cy="982980"/>
          </a:xfrm>
        </p:grpSpPr>
        <p:sp>
          <p:nvSpPr>
            <p:cNvPr id="351" name="Google Shape;351;g36eb9e5e57c_0_144"/>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2" name="Google Shape;352;g36eb9e5e57c_0_144"/>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3" name="Google Shape;353;g36eb9e5e57c_0_144"/>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54" name="Google Shape;354;g36eb9e5e57c_0_144"/>
          <p:cNvSpPr txBox="1"/>
          <p:nvPr/>
        </p:nvSpPr>
        <p:spPr>
          <a:xfrm>
            <a:off x="16882846" y="9172575"/>
            <a:ext cx="376500" cy="800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Clr>
                <a:srgbClr val="000000"/>
              </a:buClr>
              <a:buSzPts val="5199"/>
              <a:buFont typeface="Arial"/>
              <a:buNone/>
            </a:pPr>
            <a:r>
              <a:rPr lang="en-US" sz="5199" b="1" i="0" u="none" strike="noStrike" cap="none">
                <a:solidFill>
                  <a:srgbClr val="F97141"/>
                </a:solidFill>
                <a:latin typeface="Outfit"/>
                <a:ea typeface="Outfit"/>
                <a:cs typeface="Outfit"/>
                <a:sym typeface="Outfit"/>
              </a:rPr>
              <a:t>&gt;</a:t>
            </a:r>
            <a:endParaRPr sz="1400" b="0" i="0" u="none" strike="noStrike" cap="none">
              <a:solidFill>
                <a:srgbClr val="000000"/>
              </a:solidFill>
              <a:latin typeface="Arial"/>
              <a:ea typeface="Arial"/>
              <a:cs typeface="Arial"/>
              <a:sym typeface="Arial"/>
            </a:endParaRPr>
          </a:p>
        </p:txBody>
      </p:sp>
      <p:sp>
        <p:nvSpPr>
          <p:cNvPr id="355" name="Google Shape;355;g36eb9e5e57c_0_144"/>
          <p:cNvSpPr txBox="1"/>
          <p:nvPr/>
        </p:nvSpPr>
        <p:spPr>
          <a:xfrm>
            <a:off x="1104299" y="9397050"/>
            <a:ext cx="8640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Outfit"/>
                <a:ea typeface="Outfit"/>
                <a:cs typeface="Outfit"/>
                <a:sym typeface="Outfit"/>
              </a:rPr>
              <a:t>Pg: 17</a:t>
            </a:r>
            <a:endParaRPr sz="1400" b="0" i="0" u="none" strike="noStrike" cap="none">
              <a:solidFill>
                <a:srgbClr val="000000"/>
              </a:solidFill>
              <a:latin typeface="Arial"/>
              <a:ea typeface="Arial"/>
              <a:cs typeface="Arial"/>
              <a:sym typeface="Arial"/>
            </a:endParaRPr>
          </a:p>
        </p:txBody>
      </p:sp>
      <p:sp>
        <p:nvSpPr>
          <p:cNvPr id="356" name="Google Shape;356;g36eb9e5e57c_0_144"/>
          <p:cNvSpPr txBox="1"/>
          <p:nvPr/>
        </p:nvSpPr>
        <p:spPr>
          <a:xfrm>
            <a:off x="1028700" y="426075"/>
            <a:ext cx="72336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1100"/>
              <a:buFont typeface="Arial"/>
              <a:buNone/>
            </a:pPr>
            <a:r>
              <a:rPr lang="en-US" sz="2400" b="0" i="0" u="none" strike="noStrike" cap="none">
                <a:solidFill>
                  <a:srgbClr val="000000"/>
                </a:solidFill>
                <a:latin typeface="Outfit"/>
                <a:ea typeface="Outfit"/>
                <a:cs typeface="Outfit"/>
                <a:sym typeface="Outfit"/>
              </a:rPr>
              <a:t>The Four Pillars of A.G.I.</a:t>
            </a:r>
            <a:endParaRPr sz="2400" b="0" i="0" u="none" strike="noStrike" cap="none">
              <a:solidFill>
                <a:srgbClr val="000000"/>
              </a:solidFill>
              <a:latin typeface="Outfit"/>
              <a:ea typeface="Outfit"/>
              <a:cs typeface="Outfit"/>
              <a:sym typeface="Outfit"/>
            </a:endParaRPr>
          </a:p>
        </p:txBody>
      </p:sp>
      <p:sp>
        <p:nvSpPr>
          <p:cNvPr id="357" name="Google Shape;357;g36eb9e5e57c_0_144"/>
          <p:cNvSpPr txBox="1"/>
          <p:nvPr/>
        </p:nvSpPr>
        <p:spPr>
          <a:xfrm>
            <a:off x="1028700" y="1236625"/>
            <a:ext cx="7854000" cy="7695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1100"/>
              <a:buFont typeface="Arial"/>
              <a:buNone/>
            </a:pPr>
            <a:r>
              <a:rPr lang="en-US" sz="5000" b="1" i="0" u="none" strike="noStrike" cap="none">
                <a:solidFill>
                  <a:srgbClr val="000000"/>
                </a:solidFill>
                <a:latin typeface="Outfit"/>
                <a:ea typeface="Outfit"/>
                <a:cs typeface="Outfit"/>
                <a:sym typeface="Outfit"/>
              </a:rPr>
              <a:t>Web search</a:t>
            </a:r>
            <a:endParaRPr sz="5000" b="1" i="0" u="none" strike="noStrike" cap="none">
              <a:solidFill>
                <a:srgbClr val="000000"/>
              </a:solidFill>
              <a:latin typeface="Outfit"/>
              <a:ea typeface="Outfit"/>
              <a:cs typeface="Outfit"/>
              <a:sym typeface="Outfit"/>
            </a:endParaRPr>
          </a:p>
        </p:txBody>
      </p:sp>
      <p:sp>
        <p:nvSpPr>
          <p:cNvPr id="358" name="Google Shape;358;g36eb9e5e57c_0_144"/>
          <p:cNvSpPr txBox="1"/>
          <p:nvPr/>
        </p:nvSpPr>
        <p:spPr>
          <a:xfrm>
            <a:off x="1077750" y="5198500"/>
            <a:ext cx="5763900" cy="8865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Outfit"/>
                <a:ea typeface="Outfit"/>
                <a:cs typeface="Outfit"/>
                <a:sym typeface="Outfit"/>
              </a:rPr>
              <a:t>The agent can </a:t>
            </a:r>
            <a:r>
              <a:rPr lang="en-US" sz="2400" b="1" i="0" u="none" strike="noStrike" cap="none">
                <a:solidFill>
                  <a:srgbClr val="000000"/>
                </a:solidFill>
                <a:latin typeface="Outfit"/>
                <a:ea typeface="Outfit"/>
                <a:cs typeface="Outfit"/>
                <a:sym typeface="Outfit"/>
              </a:rPr>
              <a:t>search on the internet</a:t>
            </a:r>
            <a:r>
              <a:rPr lang="en-US" sz="2400" b="0" i="0" u="none" strike="noStrike" cap="none">
                <a:solidFill>
                  <a:srgbClr val="000000"/>
                </a:solidFill>
                <a:latin typeface="Outfit"/>
                <a:ea typeface="Outfit"/>
                <a:cs typeface="Outfit"/>
                <a:sym typeface="Outfit"/>
              </a:rPr>
              <a:t> and scrape and crawl websites</a:t>
            </a:r>
            <a:endParaRPr sz="2400" b="0" i="0" u="none" strike="noStrike" cap="none">
              <a:solidFill>
                <a:srgbClr val="000000"/>
              </a:solidFill>
              <a:latin typeface="Outfit"/>
              <a:ea typeface="Outfit"/>
              <a:cs typeface="Outfit"/>
              <a:sym typeface="Outfit"/>
            </a:endParaRPr>
          </a:p>
        </p:txBody>
      </p:sp>
      <p:pic>
        <p:nvPicPr>
          <p:cNvPr id="359" name="Google Shape;359;g36eb9e5e57c_0_144" title="Screenshot 2025-07-12 at 08.49.14.png"/>
          <p:cNvPicPr preferRelativeResize="0"/>
          <p:nvPr/>
        </p:nvPicPr>
        <p:blipFill rotWithShape="1">
          <a:blip r:embed="rId3">
            <a:alphaModFix/>
          </a:blip>
          <a:srcRect/>
          <a:stretch/>
        </p:blipFill>
        <p:spPr>
          <a:xfrm>
            <a:off x="7293425" y="2416200"/>
            <a:ext cx="9988325" cy="6302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cxnSp>
        <p:nvCxnSpPr>
          <p:cNvPr id="364" name="Google Shape;364;g36eb9e5e57c_0_165"/>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365" name="Google Shape;365;g36eb9e5e57c_0_165"/>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366" name="Google Shape;366;g36eb9e5e57c_0_165"/>
          <p:cNvGrpSpPr/>
          <p:nvPr/>
        </p:nvGrpSpPr>
        <p:grpSpPr>
          <a:xfrm>
            <a:off x="16363515" y="505438"/>
            <a:ext cx="864045" cy="491490"/>
            <a:chOff x="63500" y="63500"/>
            <a:chExt cx="1728089" cy="982980"/>
          </a:xfrm>
        </p:grpSpPr>
        <p:sp>
          <p:nvSpPr>
            <p:cNvPr id="367" name="Google Shape;367;g36eb9e5e57c_0_165"/>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68" name="Google Shape;368;g36eb9e5e57c_0_165"/>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69" name="Google Shape;369;g36eb9e5e57c_0_165"/>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70" name="Google Shape;370;g36eb9e5e57c_0_165"/>
          <p:cNvSpPr txBox="1"/>
          <p:nvPr/>
        </p:nvSpPr>
        <p:spPr>
          <a:xfrm>
            <a:off x="16882846" y="9172575"/>
            <a:ext cx="376500" cy="800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Clr>
                <a:srgbClr val="000000"/>
              </a:buClr>
              <a:buSzPts val="5199"/>
              <a:buFont typeface="Arial"/>
              <a:buNone/>
            </a:pPr>
            <a:r>
              <a:rPr lang="en-US" sz="5199" b="1" i="0" u="none" strike="noStrike" cap="none">
                <a:solidFill>
                  <a:srgbClr val="F97141"/>
                </a:solidFill>
                <a:latin typeface="Outfit"/>
                <a:ea typeface="Outfit"/>
                <a:cs typeface="Outfit"/>
                <a:sym typeface="Outfit"/>
              </a:rPr>
              <a:t>&gt;</a:t>
            </a:r>
            <a:endParaRPr sz="1400" b="0" i="0" u="none" strike="noStrike" cap="none">
              <a:solidFill>
                <a:srgbClr val="000000"/>
              </a:solidFill>
              <a:latin typeface="Arial"/>
              <a:ea typeface="Arial"/>
              <a:cs typeface="Arial"/>
              <a:sym typeface="Arial"/>
            </a:endParaRPr>
          </a:p>
        </p:txBody>
      </p:sp>
      <p:sp>
        <p:nvSpPr>
          <p:cNvPr id="371" name="Google Shape;371;g36eb9e5e57c_0_165"/>
          <p:cNvSpPr txBox="1"/>
          <p:nvPr/>
        </p:nvSpPr>
        <p:spPr>
          <a:xfrm>
            <a:off x="1104295" y="9397050"/>
            <a:ext cx="12960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Outfit"/>
                <a:ea typeface="Outfit"/>
                <a:cs typeface="Outfit"/>
                <a:sym typeface="Outfit"/>
              </a:rPr>
              <a:t>Pg: 18</a:t>
            </a:r>
            <a:endParaRPr sz="1400" b="0" i="0" u="none" strike="noStrike" cap="none">
              <a:solidFill>
                <a:srgbClr val="000000"/>
              </a:solidFill>
              <a:latin typeface="Arial"/>
              <a:ea typeface="Arial"/>
              <a:cs typeface="Arial"/>
              <a:sym typeface="Arial"/>
            </a:endParaRPr>
          </a:p>
        </p:txBody>
      </p:sp>
      <p:sp>
        <p:nvSpPr>
          <p:cNvPr id="372" name="Google Shape;372;g36eb9e5e57c_0_165"/>
          <p:cNvSpPr txBox="1"/>
          <p:nvPr/>
        </p:nvSpPr>
        <p:spPr>
          <a:xfrm>
            <a:off x="1028700" y="426075"/>
            <a:ext cx="72336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1100"/>
              <a:buFont typeface="Arial"/>
              <a:buNone/>
            </a:pPr>
            <a:r>
              <a:rPr lang="en-US" sz="2400" b="0" i="0" u="none" strike="noStrike" cap="none">
                <a:solidFill>
                  <a:srgbClr val="000000"/>
                </a:solidFill>
                <a:latin typeface="Outfit"/>
                <a:ea typeface="Outfit"/>
                <a:cs typeface="Outfit"/>
                <a:sym typeface="Outfit"/>
              </a:rPr>
              <a:t>The Four Pillars of A.G.I.</a:t>
            </a:r>
            <a:endParaRPr sz="2400" b="0" i="0" u="none" strike="noStrike" cap="none">
              <a:solidFill>
                <a:srgbClr val="000000"/>
              </a:solidFill>
              <a:latin typeface="Outfit"/>
              <a:ea typeface="Outfit"/>
              <a:cs typeface="Outfit"/>
              <a:sym typeface="Outfit"/>
            </a:endParaRPr>
          </a:p>
        </p:txBody>
      </p:sp>
      <p:sp>
        <p:nvSpPr>
          <p:cNvPr id="373" name="Google Shape;373;g36eb9e5e57c_0_165"/>
          <p:cNvSpPr txBox="1"/>
          <p:nvPr/>
        </p:nvSpPr>
        <p:spPr>
          <a:xfrm>
            <a:off x="1028700" y="1236625"/>
            <a:ext cx="7854000" cy="7695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1100"/>
              <a:buFont typeface="Arial"/>
              <a:buNone/>
            </a:pPr>
            <a:r>
              <a:rPr lang="en-US" sz="5000" b="1" i="0" u="none" strike="noStrike" cap="none">
                <a:solidFill>
                  <a:srgbClr val="000000"/>
                </a:solidFill>
                <a:latin typeface="Outfit"/>
                <a:ea typeface="Outfit"/>
                <a:cs typeface="Outfit"/>
                <a:sym typeface="Outfit"/>
              </a:rPr>
              <a:t>CRUD operations</a:t>
            </a:r>
            <a:endParaRPr sz="5000" b="1" i="0" u="none" strike="noStrike" cap="none">
              <a:solidFill>
                <a:srgbClr val="000000"/>
              </a:solidFill>
              <a:latin typeface="Outfit"/>
              <a:ea typeface="Outfit"/>
              <a:cs typeface="Outfit"/>
              <a:sym typeface="Outfit"/>
            </a:endParaRPr>
          </a:p>
        </p:txBody>
      </p:sp>
      <p:sp>
        <p:nvSpPr>
          <p:cNvPr id="374" name="Google Shape;374;g36eb9e5e57c_0_165"/>
          <p:cNvSpPr txBox="1"/>
          <p:nvPr/>
        </p:nvSpPr>
        <p:spPr>
          <a:xfrm>
            <a:off x="1104300" y="4865763"/>
            <a:ext cx="5763900" cy="1551194"/>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Outfit"/>
                <a:ea typeface="Outfit"/>
                <a:cs typeface="Outfit"/>
                <a:sym typeface="Outfit"/>
              </a:rPr>
              <a:t>The agent can </a:t>
            </a:r>
            <a:r>
              <a:rPr lang="en-US" sz="2400" b="1" i="0" u="none" strike="noStrike" cap="none">
                <a:solidFill>
                  <a:srgbClr val="000000"/>
                </a:solidFill>
                <a:latin typeface="Outfit"/>
                <a:ea typeface="Outfit"/>
                <a:cs typeface="Outfit"/>
                <a:sym typeface="Outfit"/>
              </a:rPr>
              <a:t>create / edit / read / delete</a:t>
            </a:r>
            <a:r>
              <a:rPr lang="en-US" sz="2400" b="0" i="0" u="none" strike="noStrike" cap="none">
                <a:solidFill>
                  <a:srgbClr val="000000"/>
                </a:solidFill>
                <a:latin typeface="Outfit"/>
                <a:ea typeface="Outfit"/>
                <a:cs typeface="Outfit"/>
                <a:sym typeface="Outfit"/>
              </a:rPr>
              <a:t> files in the filesystem (for example, csv, reports, dashboards)</a:t>
            </a:r>
            <a:endParaRPr sz="2400" b="0" i="0" u="none" strike="noStrike" cap="none">
              <a:solidFill>
                <a:srgbClr val="000000"/>
              </a:solidFill>
              <a:latin typeface="Outfit"/>
              <a:ea typeface="Outfit"/>
              <a:cs typeface="Outfit"/>
              <a:sym typeface="Outfit"/>
            </a:endParaRPr>
          </a:p>
        </p:txBody>
      </p:sp>
      <p:pic>
        <p:nvPicPr>
          <p:cNvPr id="375" name="Google Shape;375;g36eb9e5e57c_0_165" title="Screenshot 2025-07-12 at 08.51.07.png"/>
          <p:cNvPicPr preferRelativeResize="0"/>
          <p:nvPr/>
        </p:nvPicPr>
        <p:blipFill rotWithShape="1">
          <a:blip r:embed="rId3">
            <a:alphaModFix/>
          </a:blip>
          <a:srcRect/>
          <a:stretch/>
        </p:blipFill>
        <p:spPr>
          <a:xfrm>
            <a:off x="7309749" y="2523586"/>
            <a:ext cx="9988325" cy="61048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cxnSp>
        <p:nvCxnSpPr>
          <p:cNvPr id="380" name="Google Shape;380;g36eb9e5e57c_0_52"/>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381" name="Google Shape;381;g36eb9e5e57c_0_52"/>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382" name="Google Shape;382;g36eb9e5e57c_0_52"/>
          <p:cNvGrpSpPr/>
          <p:nvPr/>
        </p:nvGrpSpPr>
        <p:grpSpPr>
          <a:xfrm>
            <a:off x="16363515" y="505438"/>
            <a:ext cx="864045" cy="491490"/>
            <a:chOff x="63500" y="63500"/>
            <a:chExt cx="1728089" cy="982980"/>
          </a:xfrm>
        </p:grpSpPr>
        <p:sp>
          <p:nvSpPr>
            <p:cNvPr id="383" name="Google Shape;383;g36eb9e5e57c_0_52"/>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4" name="Google Shape;384;g36eb9e5e57c_0_52"/>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5" name="Google Shape;385;g36eb9e5e57c_0_52"/>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86" name="Google Shape;386;g36eb9e5e57c_0_52"/>
          <p:cNvSpPr txBox="1"/>
          <p:nvPr/>
        </p:nvSpPr>
        <p:spPr>
          <a:xfrm>
            <a:off x="16882846" y="9172575"/>
            <a:ext cx="376500" cy="800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Clr>
                <a:srgbClr val="000000"/>
              </a:buClr>
              <a:buSzPts val="5199"/>
              <a:buFont typeface="Arial"/>
              <a:buNone/>
            </a:pPr>
            <a:r>
              <a:rPr lang="en-US" sz="5199" b="1" i="0" u="none" strike="noStrike" cap="none">
                <a:solidFill>
                  <a:srgbClr val="F97141"/>
                </a:solidFill>
                <a:latin typeface="Outfit"/>
                <a:ea typeface="Outfit"/>
                <a:cs typeface="Outfit"/>
                <a:sym typeface="Outfit"/>
              </a:rPr>
              <a:t>&gt;</a:t>
            </a:r>
            <a:endParaRPr sz="1400" b="0" i="0" u="none" strike="noStrike" cap="none">
              <a:solidFill>
                <a:srgbClr val="000000"/>
              </a:solidFill>
              <a:latin typeface="Arial"/>
              <a:ea typeface="Arial"/>
              <a:cs typeface="Arial"/>
              <a:sym typeface="Arial"/>
            </a:endParaRPr>
          </a:p>
        </p:txBody>
      </p:sp>
      <p:sp>
        <p:nvSpPr>
          <p:cNvPr id="387" name="Google Shape;387;g36eb9e5e57c_0_52"/>
          <p:cNvSpPr txBox="1"/>
          <p:nvPr/>
        </p:nvSpPr>
        <p:spPr>
          <a:xfrm>
            <a:off x="1104299" y="9397050"/>
            <a:ext cx="8640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Outfit"/>
                <a:ea typeface="Outfit"/>
                <a:cs typeface="Outfit"/>
                <a:sym typeface="Outfit"/>
              </a:rPr>
              <a:t>Pg: 19</a:t>
            </a:r>
            <a:endParaRPr sz="1400" b="0" i="0" u="none" strike="noStrike" cap="none">
              <a:solidFill>
                <a:srgbClr val="000000"/>
              </a:solidFill>
              <a:latin typeface="Arial"/>
              <a:ea typeface="Arial"/>
              <a:cs typeface="Arial"/>
              <a:sym typeface="Arial"/>
            </a:endParaRPr>
          </a:p>
        </p:txBody>
      </p:sp>
      <p:sp>
        <p:nvSpPr>
          <p:cNvPr id="388" name="Google Shape;388;g36eb9e5e57c_0_52"/>
          <p:cNvSpPr txBox="1"/>
          <p:nvPr/>
        </p:nvSpPr>
        <p:spPr>
          <a:xfrm>
            <a:off x="1028700" y="426075"/>
            <a:ext cx="112503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1100"/>
              <a:buFont typeface="Arial"/>
              <a:buNone/>
            </a:pPr>
            <a:r>
              <a:rPr lang="en-US" sz="2400" b="0" i="0" u="none" strike="noStrike" cap="none">
                <a:solidFill>
                  <a:schemeClr val="dk1"/>
                </a:solidFill>
                <a:latin typeface="Outfit"/>
                <a:ea typeface="Outfit"/>
                <a:cs typeface="Outfit"/>
                <a:sym typeface="Outfit"/>
              </a:rPr>
              <a:t>The Four Pillars of A.G.I.</a:t>
            </a:r>
            <a:endParaRPr sz="2400" b="0" i="0" u="none" strike="noStrike" cap="none">
              <a:solidFill>
                <a:srgbClr val="000000"/>
              </a:solidFill>
              <a:latin typeface="Outfit"/>
              <a:ea typeface="Outfit"/>
              <a:cs typeface="Outfit"/>
              <a:sym typeface="Outfit"/>
            </a:endParaRPr>
          </a:p>
        </p:txBody>
      </p:sp>
      <p:sp>
        <p:nvSpPr>
          <p:cNvPr id="389" name="Google Shape;389;g36eb9e5e57c_0_52"/>
          <p:cNvSpPr txBox="1"/>
          <p:nvPr/>
        </p:nvSpPr>
        <p:spPr>
          <a:xfrm>
            <a:off x="1028700" y="1236625"/>
            <a:ext cx="10923900" cy="7695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1100"/>
              <a:buFont typeface="Arial"/>
              <a:buNone/>
            </a:pPr>
            <a:r>
              <a:rPr lang="en-US" sz="5000" b="1" i="0" u="none" strike="noStrike" cap="none">
                <a:solidFill>
                  <a:srgbClr val="000000"/>
                </a:solidFill>
                <a:latin typeface="Outfit"/>
                <a:ea typeface="Outfit"/>
                <a:cs typeface="Outfit"/>
                <a:sym typeface="Outfit"/>
              </a:rPr>
              <a:t>Agents capable of virtually any task</a:t>
            </a:r>
            <a:endParaRPr sz="5000" b="1" i="0" u="none" strike="noStrike" cap="none">
              <a:solidFill>
                <a:srgbClr val="000000"/>
              </a:solidFill>
              <a:latin typeface="Outfit"/>
              <a:ea typeface="Outfit"/>
              <a:cs typeface="Outfit"/>
              <a:sym typeface="Outfit"/>
            </a:endParaRPr>
          </a:p>
        </p:txBody>
      </p:sp>
      <p:sp>
        <p:nvSpPr>
          <p:cNvPr id="390" name="Google Shape;390;g36eb9e5e57c_0_52"/>
          <p:cNvSpPr txBox="1"/>
          <p:nvPr/>
        </p:nvSpPr>
        <p:spPr>
          <a:xfrm>
            <a:off x="1028675" y="4084225"/>
            <a:ext cx="7364100" cy="24375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1100"/>
              <a:buFont typeface="Arial"/>
              <a:buNone/>
            </a:pPr>
            <a:r>
              <a:rPr lang="en-US" sz="2400" b="0" i="0" u="none" strike="noStrike" cap="none">
                <a:solidFill>
                  <a:srgbClr val="000000"/>
                </a:solidFill>
                <a:latin typeface="Outfit"/>
                <a:ea typeface="Outfit"/>
                <a:cs typeface="Outfit"/>
                <a:sym typeface="Outfit"/>
              </a:rPr>
              <a:t>These four capabilities, when </a:t>
            </a:r>
            <a:r>
              <a:rPr lang="en-US" sz="2400" b="1" i="0" u="none" strike="noStrike" cap="none">
                <a:solidFill>
                  <a:srgbClr val="000000"/>
                </a:solidFill>
                <a:latin typeface="Outfit"/>
                <a:ea typeface="Outfit"/>
                <a:cs typeface="Outfit"/>
                <a:sym typeface="Outfit"/>
              </a:rPr>
              <a:t>orchestrated intelligently</a:t>
            </a:r>
            <a:r>
              <a:rPr lang="en-US" sz="2400" b="0" i="0" u="none" strike="noStrike" cap="none">
                <a:solidFill>
                  <a:srgbClr val="000000"/>
                </a:solidFill>
                <a:latin typeface="Outfit"/>
                <a:ea typeface="Outfit"/>
                <a:cs typeface="Outfit"/>
                <a:sym typeface="Outfit"/>
              </a:rPr>
              <a:t>, create agents that can accomplish </a:t>
            </a:r>
            <a:r>
              <a:rPr lang="en-US" sz="2400" b="0" i="1" u="none" strike="noStrike" cap="none">
                <a:solidFill>
                  <a:srgbClr val="000000"/>
                </a:solidFill>
                <a:latin typeface="Outfit"/>
                <a:ea typeface="Outfit"/>
                <a:cs typeface="Outfit"/>
                <a:sym typeface="Outfit"/>
              </a:rPr>
              <a:t>virtually</a:t>
            </a:r>
            <a:r>
              <a:rPr lang="en-US" sz="2400" b="0" i="0" u="none" strike="noStrike" cap="none">
                <a:solidFill>
                  <a:srgbClr val="000000"/>
                </a:solidFill>
                <a:latin typeface="Outfit"/>
                <a:ea typeface="Outfit"/>
                <a:cs typeface="Outfit"/>
                <a:sym typeface="Outfit"/>
              </a:rPr>
              <a:t> </a:t>
            </a:r>
            <a:r>
              <a:rPr lang="en-US" sz="2400" b="1" i="0" u="none" strike="noStrike" cap="none">
                <a:solidFill>
                  <a:srgbClr val="000000"/>
                </a:solidFill>
                <a:latin typeface="Outfit"/>
                <a:ea typeface="Outfit"/>
                <a:cs typeface="Outfit"/>
                <a:sym typeface="Outfit"/>
              </a:rPr>
              <a:t>any digital task</a:t>
            </a:r>
            <a:r>
              <a:rPr lang="en-US" sz="2400" b="0" i="0" u="none" strike="noStrike" cap="none">
                <a:solidFill>
                  <a:srgbClr val="000000"/>
                </a:solidFill>
                <a:latin typeface="Outfit"/>
                <a:ea typeface="Outfit"/>
                <a:cs typeface="Outfit"/>
                <a:sym typeface="Outfit"/>
              </a:rPr>
              <a:t> </a:t>
            </a:r>
            <a:r>
              <a:rPr lang="en-US" sz="2400" b="1" i="0" u="none" strike="noStrike" cap="none">
                <a:solidFill>
                  <a:srgbClr val="000000"/>
                </a:solidFill>
                <a:latin typeface="Outfit"/>
                <a:ea typeface="Outfit"/>
                <a:cs typeface="Outfit"/>
                <a:sym typeface="Outfit"/>
              </a:rPr>
              <a:t>autonomously</a:t>
            </a:r>
            <a:r>
              <a:rPr lang="en-US" sz="2400" b="0" i="0" u="none" strike="noStrike" cap="none">
                <a:solidFill>
                  <a:srgbClr val="000000"/>
                </a:solidFill>
                <a:latin typeface="Outfit"/>
                <a:ea typeface="Outfit"/>
                <a:cs typeface="Outfit"/>
                <a:sym typeface="Outfit"/>
              </a:rPr>
              <a:t>. More importantly, they create an agent that can learn, adapt, and improve in real-time.</a:t>
            </a:r>
            <a:endParaRPr sz="2400" b="0" i="0" u="none" strike="noStrike" cap="none">
              <a:solidFill>
                <a:srgbClr val="000000"/>
              </a:solidFill>
              <a:latin typeface="Outfit"/>
              <a:ea typeface="Outfit"/>
              <a:cs typeface="Outfit"/>
              <a:sym typeface="Outfit"/>
            </a:endParaRPr>
          </a:p>
        </p:txBody>
      </p:sp>
      <p:sp>
        <p:nvSpPr>
          <p:cNvPr id="391" name="Google Shape;391;g36eb9e5e57c_0_52"/>
          <p:cNvSpPr txBox="1"/>
          <p:nvPr/>
        </p:nvSpPr>
        <p:spPr>
          <a:xfrm>
            <a:off x="9780925" y="4132600"/>
            <a:ext cx="7478400" cy="24375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1" i="0" u="none" strike="noStrike" cap="none">
                <a:solidFill>
                  <a:srgbClr val="000000"/>
                </a:solidFill>
                <a:latin typeface="Outfit"/>
                <a:ea typeface="Outfit"/>
                <a:cs typeface="Outfit"/>
                <a:sym typeface="Outfit"/>
              </a:rPr>
              <a:t>1. Analyze data and create dashboards</a:t>
            </a:r>
            <a:endParaRPr sz="2400" b="1" i="0" u="none" strike="noStrike" cap="none">
              <a:solidFill>
                <a:srgbClr val="000000"/>
              </a:solidFill>
              <a:latin typeface="Outfit"/>
              <a:ea typeface="Outfit"/>
              <a:cs typeface="Outfit"/>
              <a:sym typeface="Outfit"/>
            </a:endParaRPr>
          </a:p>
          <a:p>
            <a:pPr marL="0" marR="0" lvl="0" indent="0" algn="l" rtl="0">
              <a:lnSpc>
                <a:spcPct val="139958"/>
              </a:lnSpc>
              <a:spcBef>
                <a:spcPts val="0"/>
              </a:spcBef>
              <a:spcAft>
                <a:spcPts val="0"/>
              </a:spcAft>
              <a:buClr>
                <a:srgbClr val="000000"/>
              </a:buClr>
              <a:buSzPts val="2400"/>
              <a:buFont typeface="Arial"/>
              <a:buNone/>
            </a:pPr>
            <a:r>
              <a:rPr lang="en-US" sz="2400" b="1" i="0" u="none" strike="noStrike" cap="none">
                <a:solidFill>
                  <a:srgbClr val="000000"/>
                </a:solidFill>
                <a:latin typeface="Outfit"/>
                <a:ea typeface="Outfit"/>
                <a:cs typeface="Outfit"/>
                <a:sym typeface="Outfit"/>
              </a:rPr>
              <a:t>2. Perform market researches</a:t>
            </a:r>
            <a:endParaRPr sz="2400" b="0" i="0" u="none" strike="noStrike" cap="none">
              <a:solidFill>
                <a:srgbClr val="000000"/>
              </a:solidFill>
              <a:latin typeface="Outfit"/>
              <a:ea typeface="Outfit"/>
              <a:cs typeface="Outfit"/>
              <a:sym typeface="Outfit"/>
            </a:endParaRPr>
          </a:p>
          <a:p>
            <a:pPr marL="0" marR="0" lvl="0" indent="0" algn="l" rtl="0">
              <a:lnSpc>
                <a:spcPct val="139958"/>
              </a:lnSpc>
              <a:spcBef>
                <a:spcPts val="0"/>
              </a:spcBef>
              <a:spcAft>
                <a:spcPts val="0"/>
              </a:spcAft>
              <a:buClr>
                <a:srgbClr val="000000"/>
              </a:buClr>
              <a:buSzPts val="2400"/>
              <a:buFont typeface="Arial"/>
              <a:buNone/>
            </a:pPr>
            <a:r>
              <a:rPr lang="en-US" sz="2400" b="1" i="0" u="none" strike="noStrike" cap="none">
                <a:solidFill>
                  <a:srgbClr val="000000"/>
                </a:solidFill>
                <a:latin typeface="Outfit"/>
                <a:ea typeface="Outfit"/>
                <a:cs typeface="Outfit"/>
                <a:sym typeface="Outfit"/>
              </a:rPr>
              <a:t>3. Create websites and landing pages</a:t>
            </a:r>
            <a:endParaRPr sz="2400" b="1" i="0" u="none" strike="noStrike" cap="none">
              <a:solidFill>
                <a:srgbClr val="000000"/>
              </a:solidFill>
              <a:latin typeface="Outfit"/>
              <a:ea typeface="Outfit"/>
              <a:cs typeface="Outfit"/>
              <a:sym typeface="Outfit"/>
            </a:endParaRPr>
          </a:p>
          <a:p>
            <a:pPr marL="0" marR="0" lvl="0" indent="0" algn="l" rtl="0">
              <a:lnSpc>
                <a:spcPct val="139958"/>
              </a:lnSpc>
              <a:spcBef>
                <a:spcPts val="0"/>
              </a:spcBef>
              <a:spcAft>
                <a:spcPts val="0"/>
              </a:spcAft>
              <a:buClr>
                <a:srgbClr val="000000"/>
              </a:buClr>
              <a:buSzPts val="2400"/>
              <a:buFont typeface="Arial"/>
              <a:buNone/>
            </a:pPr>
            <a:r>
              <a:rPr lang="en-US" sz="2400" b="1" i="0" u="none" strike="noStrike" cap="none">
                <a:solidFill>
                  <a:srgbClr val="000000"/>
                </a:solidFill>
                <a:latin typeface="Outfit"/>
                <a:ea typeface="Outfit"/>
                <a:cs typeface="Outfit"/>
                <a:sym typeface="Outfit"/>
              </a:rPr>
              <a:t>4. Create slides</a:t>
            </a:r>
            <a:endParaRPr sz="2400" b="1" i="0" u="none" strike="noStrike" cap="none">
              <a:solidFill>
                <a:srgbClr val="000000"/>
              </a:solidFill>
              <a:latin typeface="Outfit"/>
              <a:ea typeface="Outfit"/>
              <a:cs typeface="Outfit"/>
              <a:sym typeface="Outfit"/>
            </a:endParaRPr>
          </a:p>
          <a:p>
            <a:pPr marL="0" marR="0" lvl="0" indent="0" algn="l" rtl="0">
              <a:lnSpc>
                <a:spcPct val="139958"/>
              </a:lnSpc>
              <a:spcBef>
                <a:spcPts val="0"/>
              </a:spcBef>
              <a:spcAft>
                <a:spcPts val="0"/>
              </a:spcAft>
              <a:buClr>
                <a:srgbClr val="000000"/>
              </a:buClr>
              <a:buSzPts val="2400"/>
              <a:buFont typeface="Arial"/>
              <a:buNone/>
            </a:pPr>
            <a:r>
              <a:rPr lang="en-US" sz="2400" b="1" i="0" u="none" strike="noStrike" cap="none">
                <a:solidFill>
                  <a:srgbClr val="000000"/>
                </a:solidFill>
                <a:latin typeface="Outfit"/>
                <a:ea typeface="Outfit"/>
                <a:cs typeface="Outfit"/>
                <a:sym typeface="Outfit"/>
              </a:rPr>
              <a:t>… much, much more</a:t>
            </a:r>
            <a:endParaRPr sz="2400" b="1" i="0" u="none" strike="noStrike" cap="none">
              <a:solidFill>
                <a:srgbClr val="000000"/>
              </a:solidFill>
              <a:latin typeface="Outfit"/>
              <a:ea typeface="Outfit"/>
              <a:cs typeface="Outfit"/>
              <a:sym typeface="Outfi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3"/>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35912" r="-20134" b="-1455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9" name="Google Shape;109;p3"/>
          <p:cNvSpPr txBox="1"/>
          <p:nvPr/>
        </p:nvSpPr>
        <p:spPr>
          <a:xfrm>
            <a:off x="1028700" y="4389543"/>
            <a:ext cx="16828226" cy="1507913"/>
          </a:xfrm>
          <a:prstGeom prst="rect">
            <a:avLst/>
          </a:prstGeom>
          <a:noFill/>
          <a:ln>
            <a:noFill/>
          </a:ln>
        </p:spPr>
        <p:txBody>
          <a:bodyPr spcFirstLastPara="1" wrap="square" lIns="0" tIns="0" rIns="0" bIns="0" anchor="t" anchorCtr="0">
            <a:spAutoFit/>
          </a:bodyPr>
          <a:lstStyle/>
          <a:p>
            <a:pPr marL="0" marR="0" lvl="0" indent="0" algn="l" rtl="0">
              <a:lnSpc>
                <a:spcPct val="140005"/>
              </a:lnSpc>
              <a:spcBef>
                <a:spcPts val="0"/>
              </a:spcBef>
              <a:spcAft>
                <a:spcPts val="0"/>
              </a:spcAft>
              <a:buClr>
                <a:srgbClr val="000000"/>
              </a:buClr>
              <a:buSzPts val="1100"/>
              <a:buFont typeface="Arial"/>
              <a:buNone/>
            </a:pPr>
            <a:r>
              <a:rPr lang="en-US" sz="6999" b="0" i="0" u="none" strike="noStrike" cap="none">
                <a:solidFill>
                  <a:srgbClr val="FFFFFF"/>
                </a:solidFill>
                <a:latin typeface="Outfit"/>
                <a:ea typeface="Outfit"/>
                <a:cs typeface="Outfit"/>
                <a:sym typeface="Outfit"/>
              </a:rPr>
              <a:t>𝗕𝘂𝗶𝗹𝗱 𝗜𝗻𝘁𝗲𝗹𝗹𝗶𝗴𝗲𝗻𝘁 𝗔𝗜 𝗔𝗴𝗲𝗻𝘁𝘀 𝘄𝗶𝘁𝗵 𝗣𝗮𝗻𝗱𝗮𝗔𝗚𝗜</a:t>
            </a:r>
            <a:endParaRPr sz="6999" b="0" i="0" u="none" strike="noStrike" cap="none">
              <a:solidFill>
                <a:srgbClr val="FFFFFF"/>
              </a:solidFill>
              <a:latin typeface="Outfit"/>
              <a:ea typeface="Outfit"/>
              <a:cs typeface="Outfit"/>
              <a:sym typeface="Outfit"/>
            </a:endParaRPr>
          </a:p>
        </p:txBody>
      </p:sp>
      <p:sp>
        <p:nvSpPr>
          <p:cNvPr id="110" name="Google Shape;110;p3"/>
          <p:cNvSpPr txBox="1"/>
          <p:nvPr/>
        </p:nvSpPr>
        <p:spPr>
          <a:xfrm>
            <a:off x="1028700" y="5987838"/>
            <a:ext cx="12556800" cy="1600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5199" b="0" i="0" u="none" strike="noStrike" cap="none">
                <a:solidFill>
                  <a:srgbClr val="FFFFFF"/>
                </a:solidFill>
                <a:latin typeface="Outfit"/>
                <a:ea typeface="Outfit"/>
                <a:cs typeface="Outfit"/>
                <a:sym typeface="Outfit"/>
              </a:rPr>
              <a:t>Agents that search the web, read files, and get work done, in 3 lines of code</a:t>
            </a:r>
            <a:endParaRPr sz="5199" b="0" i="0" u="none" strike="noStrike" cap="none">
              <a:solidFill>
                <a:srgbClr val="FFFFFF"/>
              </a:solidFill>
              <a:latin typeface="Outfit"/>
              <a:ea typeface="Outfit"/>
              <a:cs typeface="Outfit"/>
              <a:sym typeface="Outfit"/>
            </a:endParaRPr>
          </a:p>
        </p:txBody>
      </p:sp>
      <p:cxnSp>
        <p:nvCxnSpPr>
          <p:cNvPr id="111" name="Google Shape;111;p3"/>
          <p:cNvCxnSpPr/>
          <p:nvPr/>
        </p:nvCxnSpPr>
        <p:spPr>
          <a:xfrm>
            <a:off x="1028700" y="4271210"/>
            <a:ext cx="11361420" cy="0"/>
          </a:xfrm>
          <a:prstGeom prst="straightConnector1">
            <a:avLst/>
          </a:prstGeom>
          <a:noFill/>
          <a:ln w="38100" cap="flat" cmpd="sng">
            <a:solidFill>
              <a:srgbClr val="FFFFFF"/>
            </a:solidFill>
            <a:prstDash val="solid"/>
            <a:round/>
            <a:headEnd type="none" w="sm" len="sm"/>
            <a:tailEnd type="none" w="sm" len="sm"/>
          </a:ln>
        </p:spPr>
      </p:cxnSp>
      <p:sp>
        <p:nvSpPr>
          <p:cNvPr id="112" name="Google Shape;112;p3"/>
          <p:cNvSpPr/>
          <p:nvPr/>
        </p:nvSpPr>
        <p:spPr>
          <a:xfrm>
            <a:off x="15224028" y="312480"/>
            <a:ext cx="2035272" cy="716220"/>
          </a:xfrm>
          <a:custGeom>
            <a:avLst/>
            <a:gdLst/>
            <a:ahLst/>
            <a:cxnLst/>
            <a:rect l="l" t="t" r="r" b="b"/>
            <a:pathLst>
              <a:path w="2035272" h="716220" extrusionOk="0">
                <a:moveTo>
                  <a:pt x="0" y="0"/>
                </a:moveTo>
                <a:lnTo>
                  <a:pt x="2035272" y="0"/>
                </a:lnTo>
                <a:lnTo>
                  <a:pt x="2035272" y="716220"/>
                </a:lnTo>
                <a:lnTo>
                  <a:pt x="0" y="716220"/>
                </a:lnTo>
                <a:lnTo>
                  <a:pt x="0" y="0"/>
                </a:lnTo>
                <a:close/>
              </a:path>
            </a:pathLst>
          </a:custGeom>
          <a:blipFill rotWithShape="1">
            <a:blip r:embed="rId4">
              <a:alphaModFix/>
            </a:blip>
            <a:stretch>
              <a:fillRect l="-29713" t="-66094" r="-27801" b="-85560"/>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cxnSp>
        <p:nvCxnSpPr>
          <p:cNvPr id="396" name="Google Shape;396;g36eb9e5e57c_0_193"/>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397" name="Google Shape;397;g36eb9e5e57c_0_193"/>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398" name="Google Shape;398;g36eb9e5e57c_0_193"/>
          <p:cNvGrpSpPr/>
          <p:nvPr/>
        </p:nvGrpSpPr>
        <p:grpSpPr>
          <a:xfrm>
            <a:off x="16363515" y="505438"/>
            <a:ext cx="864045" cy="491490"/>
            <a:chOff x="63500" y="63500"/>
            <a:chExt cx="1728089" cy="982980"/>
          </a:xfrm>
        </p:grpSpPr>
        <p:sp>
          <p:nvSpPr>
            <p:cNvPr id="399" name="Google Shape;399;g36eb9e5e57c_0_193"/>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0" name="Google Shape;400;g36eb9e5e57c_0_193"/>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1" name="Google Shape;401;g36eb9e5e57c_0_193"/>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402" name="Google Shape;402;g36eb9e5e57c_0_193"/>
          <p:cNvSpPr txBox="1"/>
          <p:nvPr/>
        </p:nvSpPr>
        <p:spPr>
          <a:xfrm>
            <a:off x="16882846" y="9172575"/>
            <a:ext cx="376500" cy="800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Clr>
                <a:srgbClr val="000000"/>
              </a:buClr>
              <a:buSzPts val="5199"/>
              <a:buFont typeface="Arial"/>
              <a:buNone/>
            </a:pPr>
            <a:r>
              <a:rPr lang="en-US" sz="5199" b="1" i="0" u="none" strike="noStrike" cap="none">
                <a:solidFill>
                  <a:srgbClr val="F97141"/>
                </a:solidFill>
                <a:latin typeface="Outfit"/>
                <a:ea typeface="Outfit"/>
                <a:cs typeface="Outfit"/>
                <a:sym typeface="Outfit"/>
              </a:rPr>
              <a:t>&gt;</a:t>
            </a:r>
            <a:endParaRPr sz="1400" b="0" i="0" u="none" strike="noStrike" cap="none">
              <a:solidFill>
                <a:srgbClr val="000000"/>
              </a:solidFill>
              <a:latin typeface="Arial"/>
              <a:ea typeface="Arial"/>
              <a:cs typeface="Arial"/>
              <a:sym typeface="Arial"/>
            </a:endParaRPr>
          </a:p>
        </p:txBody>
      </p:sp>
      <p:sp>
        <p:nvSpPr>
          <p:cNvPr id="403" name="Google Shape;403;g36eb9e5e57c_0_193"/>
          <p:cNvSpPr txBox="1"/>
          <p:nvPr/>
        </p:nvSpPr>
        <p:spPr>
          <a:xfrm>
            <a:off x="1104290" y="9397050"/>
            <a:ext cx="19491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Outfit"/>
                <a:ea typeface="Outfit"/>
                <a:cs typeface="Outfit"/>
                <a:sym typeface="Outfit"/>
              </a:rPr>
              <a:t>Pg: 20</a:t>
            </a:r>
            <a:endParaRPr sz="1400" b="0" i="0" u="none" strike="noStrike" cap="none">
              <a:solidFill>
                <a:srgbClr val="000000"/>
              </a:solidFill>
              <a:latin typeface="Arial"/>
              <a:ea typeface="Arial"/>
              <a:cs typeface="Arial"/>
              <a:sym typeface="Arial"/>
            </a:endParaRPr>
          </a:p>
        </p:txBody>
      </p:sp>
      <p:sp>
        <p:nvSpPr>
          <p:cNvPr id="404" name="Google Shape;404;g36eb9e5e57c_0_193"/>
          <p:cNvSpPr txBox="1"/>
          <p:nvPr/>
        </p:nvSpPr>
        <p:spPr>
          <a:xfrm>
            <a:off x="1028700" y="426075"/>
            <a:ext cx="112503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1100"/>
              <a:buFont typeface="Arial"/>
              <a:buNone/>
            </a:pPr>
            <a:r>
              <a:rPr lang="en-US" sz="2400" b="0" i="0" u="none" strike="noStrike" cap="none">
                <a:solidFill>
                  <a:schemeClr val="dk1"/>
                </a:solidFill>
                <a:latin typeface="Outfit"/>
                <a:ea typeface="Outfit"/>
                <a:cs typeface="Outfit"/>
                <a:sym typeface="Outfit"/>
              </a:rPr>
              <a:t>The Four Pillars of A.G.I.</a:t>
            </a:r>
            <a:endParaRPr sz="2400" b="0" i="0" u="none" strike="noStrike" cap="none">
              <a:solidFill>
                <a:srgbClr val="000000"/>
              </a:solidFill>
              <a:latin typeface="Outfit"/>
              <a:ea typeface="Outfit"/>
              <a:cs typeface="Outfit"/>
              <a:sym typeface="Outfit"/>
            </a:endParaRPr>
          </a:p>
        </p:txBody>
      </p:sp>
      <p:sp>
        <p:nvSpPr>
          <p:cNvPr id="405" name="Google Shape;405;g36eb9e5e57c_0_193"/>
          <p:cNvSpPr txBox="1"/>
          <p:nvPr/>
        </p:nvSpPr>
        <p:spPr>
          <a:xfrm>
            <a:off x="1028700" y="1236625"/>
            <a:ext cx="10923900" cy="7695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1100"/>
              <a:buFont typeface="Arial"/>
              <a:buNone/>
            </a:pPr>
            <a:r>
              <a:rPr lang="en-US" sz="5000" b="1" i="0" u="none" strike="noStrike" cap="none">
                <a:solidFill>
                  <a:srgbClr val="000000"/>
                </a:solidFill>
                <a:latin typeface="Outfit"/>
                <a:ea typeface="Outfit"/>
                <a:cs typeface="Outfit"/>
                <a:sym typeface="Outfi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Agents capable of virtually any task</a:t>
            </a:r>
            <a:endParaRPr sz="5000" b="1" i="0" u="none" strike="noStrike" cap="none">
              <a:solidFill>
                <a:srgbClr val="000000"/>
              </a:solidFill>
              <a:latin typeface="Outfit"/>
              <a:ea typeface="Outfit"/>
              <a:cs typeface="Outfit"/>
              <a:sym typeface="Outfit"/>
            </a:endParaRPr>
          </a:p>
        </p:txBody>
      </p:sp>
      <p:sp>
        <p:nvSpPr>
          <p:cNvPr id="406" name="Google Shape;406;g36eb9e5e57c_0_193"/>
          <p:cNvSpPr txBox="1"/>
          <p:nvPr/>
        </p:nvSpPr>
        <p:spPr>
          <a:xfrm>
            <a:off x="1028700" y="4497500"/>
            <a:ext cx="7364100" cy="2068259"/>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1100"/>
              <a:buFont typeface="Arial"/>
              <a:buNone/>
            </a:pPr>
            <a:r>
              <a:rPr lang="en-US" sz="2400" b="0" i="0" u="none" strike="noStrike" cap="none">
                <a:solidFill>
                  <a:srgbClr val="000000"/>
                </a:solidFill>
                <a:latin typeface="Outfit"/>
                <a:ea typeface="Outfit"/>
                <a:cs typeface="Outfit"/>
                <a:sym typeface="Outfit"/>
              </a:rPr>
              <a:t>With this approach, for example, LLMs can create landing pages or dashboards, spin up a server and provide you a shareable URL that you can share to your manager or stakeholders</a:t>
            </a:r>
            <a:endParaRPr sz="2400" b="0" i="0" u="none" strike="noStrike" cap="none">
              <a:solidFill>
                <a:srgbClr val="000000"/>
              </a:solidFill>
              <a:latin typeface="Outfit"/>
              <a:ea typeface="Outfit"/>
              <a:cs typeface="Outfit"/>
              <a:sym typeface="Outfit"/>
            </a:endParaRPr>
          </a:p>
        </p:txBody>
      </p:sp>
      <p:pic>
        <p:nvPicPr>
          <p:cNvPr id="407" name="Google Shape;407;g36eb9e5e57c_0_193" title="Screenshot 2025-07-12 at 08.53.20.png"/>
          <p:cNvPicPr preferRelativeResize="0"/>
          <p:nvPr/>
        </p:nvPicPr>
        <p:blipFill rotWithShape="1">
          <a:blip r:embed="rId3">
            <a:alphaModFix/>
          </a:blip>
          <a:srcRect/>
          <a:stretch/>
        </p:blipFill>
        <p:spPr>
          <a:xfrm>
            <a:off x="8766029" y="2406200"/>
            <a:ext cx="8461522" cy="636628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cxnSp>
        <p:nvCxnSpPr>
          <p:cNvPr id="412" name="Google Shape;412;g36eb9e5e57c_0_210"/>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413" name="Google Shape;413;g36eb9e5e57c_0_210"/>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414" name="Google Shape;414;g36eb9e5e57c_0_210"/>
          <p:cNvGrpSpPr/>
          <p:nvPr/>
        </p:nvGrpSpPr>
        <p:grpSpPr>
          <a:xfrm>
            <a:off x="16363515" y="505438"/>
            <a:ext cx="864045" cy="491490"/>
            <a:chOff x="63500" y="63500"/>
            <a:chExt cx="1728089" cy="982980"/>
          </a:xfrm>
        </p:grpSpPr>
        <p:sp>
          <p:nvSpPr>
            <p:cNvPr id="415" name="Google Shape;415;g36eb9e5e57c_0_210"/>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6" name="Google Shape;416;g36eb9e5e57c_0_210"/>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7" name="Google Shape;417;g36eb9e5e57c_0_210"/>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418" name="Google Shape;418;g36eb9e5e57c_0_210"/>
          <p:cNvSpPr txBox="1"/>
          <p:nvPr/>
        </p:nvSpPr>
        <p:spPr>
          <a:xfrm>
            <a:off x="16882846" y="9172575"/>
            <a:ext cx="376500" cy="800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Clr>
                <a:srgbClr val="000000"/>
              </a:buClr>
              <a:buSzPts val="5199"/>
              <a:buFont typeface="Arial"/>
              <a:buNone/>
            </a:pPr>
            <a:r>
              <a:rPr lang="en-US" sz="5199" b="1" i="0" u="none" strike="noStrike" cap="none">
                <a:solidFill>
                  <a:srgbClr val="F97141"/>
                </a:solidFill>
                <a:latin typeface="Outfit"/>
                <a:ea typeface="Outfit"/>
                <a:cs typeface="Outfit"/>
                <a:sym typeface="Outfit"/>
              </a:rPr>
              <a:t>&gt;</a:t>
            </a:r>
            <a:endParaRPr sz="1400" b="0" i="0" u="none" strike="noStrike" cap="none">
              <a:solidFill>
                <a:srgbClr val="000000"/>
              </a:solidFill>
              <a:latin typeface="Arial"/>
              <a:ea typeface="Arial"/>
              <a:cs typeface="Arial"/>
              <a:sym typeface="Arial"/>
            </a:endParaRPr>
          </a:p>
        </p:txBody>
      </p:sp>
      <p:sp>
        <p:nvSpPr>
          <p:cNvPr id="419" name="Google Shape;419;g36eb9e5e57c_0_210"/>
          <p:cNvSpPr txBox="1"/>
          <p:nvPr/>
        </p:nvSpPr>
        <p:spPr>
          <a:xfrm>
            <a:off x="1104298" y="9397050"/>
            <a:ext cx="8640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Outfit"/>
                <a:ea typeface="Outfit"/>
                <a:cs typeface="Outfit"/>
                <a:sym typeface="Outfit"/>
              </a:rPr>
              <a:t>Pg: 21</a:t>
            </a:r>
            <a:endParaRPr sz="1400" b="0" i="0" u="none" strike="noStrike" cap="none">
              <a:solidFill>
                <a:srgbClr val="000000"/>
              </a:solidFill>
              <a:latin typeface="Arial"/>
              <a:ea typeface="Arial"/>
              <a:cs typeface="Arial"/>
              <a:sym typeface="Arial"/>
            </a:endParaRPr>
          </a:p>
        </p:txBody>
      </p:sp>
      <p:sp>
        <p:nvSpPr>
          <p:cNvPr id="420" name="Google Shape;420;g36eb9e5e57c_0_210"/>
          <p:cNvSpPr txBox="1"/>
          <p:nvPr/>
        </p:nvSpPr>
        <p:spPr>
          <a:xfrm>
            <a:off x="1028700" y="426075"/>
            <a:ext cx="112503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1100"/>
              <a:buFont typeface="Arial"/>
              <a:buNone/>
            </a:pPr>
            <a:r>
              <a:rPr lang="en-US" sz="2400" b="0" i="0" u="none" strike="noStrike" cap="none">
                <a:solidFill>
                  <a:schemeClr val="dk1"/>
                </a:solidFill>
                <a:latin typeface="Outfit"/>
                <a:ea typeface="Outfit"/>
                <a:cs typeface="Outfit"/>
                <a:sym typeface="Outfit"/>
              </a:rPr>
              <a:t>The Four Pillars of A.G.I.</a:t>
            </a:r>
            <a:endParaRPr sz="2400" b="0" i="0" u="none" strike="noStrike" cap="none">
              <a:solidFill>
                <a:srgbClr val="000000"/>
              </a:solidFill>
              <a:latin typeface="Outfit"/>
              <a:ea typeface="Outfit"/>
              <a:cs typeface="Outfit"/>
              <a:sym typeface="Outfit"/>
            </a:endParaRPr>
          </a:p>
        </p:txBody>
      </p:sp>
      <p:sp>
        <p:nvSpPr>
          <p:cNvPr id="421" name="Google Shape;421;g36eb9e5e57c_0_210"/>
          <p:cNvSpPr txBox="1"/>
          <p:nvPr/>
        </p:nvSpPr>
        <p:spPr>
          <a:xfrm>
            <a:off x="1028700" y="1236625"/>
            <a:ext cx="10923900" cy="7695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1100"/>
              <a:buFont typeface="Arial"/>
              <a:buNone/>
            </a:pPr>
            <a:r>
              <a:rPr lang="en-US" sz="5000" b="1" i="0" u="none" strike="noStrike" cap="none">
                <a:solidFill>
                  <a:srgbClr val="000000"/>
                </a:solidFill>
                <a:latin typeface="Outfit"/>
                <a:ea typeface="Outfit"/>
                <a:cs typeface="Outfit"/>
                <a:sym typeface="Outfi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Agents capable of virtually any task</a:t>
            </a:r>
            <a:endParaRPr sz="5000" b="1" i="0" u="none" strike="noStrike" cap="none">
              <a:solidFill>
                <a:srgbClr val="000000"/>
              </a:solidFill>
              <a:latin typeface="Outfit"/>
              <a:ea typeface="Outfit"/>
              <a:cs typeface="Outfit"/>
              <a:sym typeface="Outfit"/>
            </a:endParaRPr>
          </a:p>
        </p:txBody>
      </p:sp>
      <p:sp>
        <p:nvSpPr>
          <p:cNvPr id="422" name="Google Shape;422;g36eb9e5e57c_0_210"/>
          <p:cNvSpPr txBox="1"/>
          <p:nvPr/>
        </p:nvSpPr>
        <p:spPr>
          <a:xfrm>
            <a:off x="1028700" y="4742425"/>
            <a:ext cx="7364100" cy="14034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1100"/>
              <a:buFont typeface="Arial"/>
              <a:buNone/>
            </a:pPr>
            <a:r>
              <a:rPr lang="en-US" sz="2400" b="0" i="0" u="none" strike="noStrike" cap="none">
                <a:solidFill>
                  <a:srgbClr val="000000"/>
                </a:solidFill>
                <a:latin typeface="Outfit"/>
                <a:ea typeface="Outfit"/>
                <a:cs typeface="Outfit"/>
                <a:sym typeface="Outfit"/>
              </a:rPr>
              <a:t>Or create exhaustive reports about the best cities where to buy property for investment based on your budget, the risk and the expected return.</a:t>
            </a:r>
            <a:endParaRPr sz="2400" b="0" i="0" u="none" strike="noStrike" cap="none">
              <a:solidFill>
                <a:srgbClr val="000000"/>
              </a:solidFill>
              <a:latin typeface="Outfit"/>
              <a:ea typeface="Outfit"/>
              <a:cs typeface="Outfit"/>
              <a:sym typeface="Outfit"/>
            </a:endParaRPr>
          </a:p>
        </p:txBody>
      </p:sp>
      <p:pic>
        <p:nvPicPr>
          <p:cNvPr id="423" name="Google Shape;423;g36eb9e5e57c_0_210" title="Screenshot 2025-07-12 at 08.54.13.png"/>
          <p:cNvPicPr preferRelativeResize="0"/>
          <p:nvPr/>
        </p:nvPicPr>
        <p:blipFill rotWithShape="1">
          <a:blip r:embed="rId3">
            <a:alphaModFix/>
          </a:blip>
          <a:srcRect/>
          <a:stretch/>
        </p:blipFill>
        <p:spPr>
          <a:xfrm>
            <a:off x="11088709" y="2397650"/>
            <a:ext cx="6170592" cy="6488175"/>
          </a:xfrm>
          <a:prstGeom prst="rect">
            <a:avLst/>
          </a:prstGeom>
          <a:noFill/>
          <a:ln>
            <a:noFill/>
          </a:ln>
        </p:spPr>
      </p:pic>
      <p:pic>
        <p:nvPicPr>
          <p:cNvPr id="424" name="Google Shape;424;g36eb9e5e57c_0_210"/>
          <p:cNvPicPr preferRelativeResize="0"/>
          <p:nvPr/>
        </p:nvPicPr>
        <p:blipFill rotWithShape="1">
          <a:blip r:embed="rId4">
            <a:alphaModFix/>
          </a:blip>
          <a:srcRect/>
          <a:stretch/>
        </p:blipFill>
        <p:spPr>
          <a:xfrm>
            <a:off x="16543200" y="2171700"/>
            <a:ext cx="716150" cy="880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cxnSp>
        <p:nvCxnSpPr>
          <p:cNvPr id="429" name="Google Shape;429;g36ea56e4fe5_0_80"/>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430" name="Google Shape;430;g36ea56e4fe5_0_80"/>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431" name="Google Shape;431;g36ea56e4fe5_0_80"/>
          <p:cNvGrpSpPr/>
          <p:nvPr/>
        </p:nvGrpSpPr>
        <p:grpSpPr>
          <a:xfrm>
            <a:off x="16363515" y="505438"/>
            <a:ext cx="864045" cy="491490"/>
            <a:chOff x="63500" y="63500"/>
            <a:chExt cx="1728089" cy="982980"/>
          </a:xfrm>
        </p:grpSpPr>
        <p:sp>
          <p:nvSpPr>
            <p:cNvPr id="432" name="Google Shape;432;g36ea56e4fe5_0_80"/>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33" name="Google Shape;433;g36ea56e4fe5_0_80"/>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34" name="Google Shape;434;g36ea56e4fe5_0_80"/>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435" name="Google Shape;435;g36ea56e4fe5_0_80"/>
          <p:cNvSpPr txBox="1"/>
          <p:nvPr/>
        </p:nvSpPr>
        <p:spPr>
          <a:xfrm>
            <a:off x="16882846" y="9172575"/>
            <a:ext cx="376500" cy="800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Clr>
                <a:srgbClr val="000000"/>
              </a:buClr>
              <a:buSzPts val="5199"/>
              <a:buFont typeface="Arial"/>
              <a:buNone/>
            </a:pPr>
            <a:r>
              <a:rPr lang="en-US" sz="5199" b="1" i="0" u="none" strike="noStrike" cap="none">
                <a:solidFill>
                  <a:srgbClr val="F97141"/>
                </a:solidFill>
                <a:latin typeface="Outfit"/>
                <a:ea typeface="Outfit"/>
                <a:cs typeface="Outfit"/>
                <a:sym typeface="Outfit"/>
              </a:rPr>
              <a:t>&gt;</a:t>
            </a:r>
            <a:endParaRPr sz="1400" b="0" i="0" u="none" strike="noStrike" cap="none">
              <a:solidFill>
                <a:srgbClr val="000000"/>
              </a:solidFill>
              <a:latin typeface="Arial"/>
              <a:ea typeface="Arial"/>
              <a:cs typeface="Arial"/>
              <a:sym typeface="Arial"/>
            </a:endParaRPr>
          </a:p>
        </p:txBody>
      </p:sp>
      <p:sp>
        <p:nvSpPr>
          <p:cNvPr id="436" name="Google Shape;436;g36ea56e4fe5_0_80"/>
          <p:cNvSpPr txBox="1"/>
          <p:nvPr/>
        </p:nvSpPr>
        <p:spPr>
          <a:xfrm>
            <a:off x="1104293" y="9397050"/>
            <a:ext cx="1606200" cy="369300"/>
          </a:xfrm>
          <a:prstGeom prst="rect">
            <a:avLst/>
          </a:prstGeom>
          <a:noFill/>
          <a:ln>
            <a:noFill/>
          </a:ln>
        </p:spPr>
        <p:txBody>
          <a:bodyPr spcFirstLastPara="1" wrap="square" lIns="0" tIns="0" rIns="0" bIns="0" anchor="t" anchorCtr="0">
            <a:no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Outfit"/>
                <a:ea typeface="Outfit"/>
                <a:cs typeface="Outfit"/>
                <a:sym typeface="Outfit"/>
              </a:rPr>
              <a:t>Pg: 22</a:t>
            </a:r>
            <a:endParaRPr sz="1400" b="0" i="0" u="none" strike="noStrike" cap="none">
              <a:solidFill>
                <a:srgbClr val="000000"/>
              </a:solidFill>
              <a:latin typeface="Arial"/>
              <a:ea typeface="Arial"/>
              <a:cs typeface="Arial"/>
              <a:sym typeface="Arial"/>
            </a:endParaRPr>
          </a:p>
        </p:txBody>
      </p:sp>
      <p:sp>
        <p:nvSpPr>
          <p:cNvPr id="437" name="Google Shape;437;g36ea56e4fe5_0_80"/>
          <p:cNvSpPr txBox="1"/>
          <p:nvPr/>
        </p:nvSpPr>
        <p:spPr>
          <a:xfrm>
            <a:off x="1028700" y="426075"/>
            <a:ext cx="37230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1100"/>
              <a:buFont typeface="Arial"/>
              <a:buNone/>
            </a:pPr>
            <a:r>
              <a:rPr lang="en-US" sz="2400" b="0" i="0" u="none" strike="noStrike" cap="none">
                <a:solidFill>
                  <a:schemeClr val="dk1"/>
                </a:solidFill>
                <a:latin typeface="Outfit"/>
                <a:ea typeface="Outfit"/>
                <a:cs typeface="Outfit"/>
                <a:sym typeface="Outfit"/>
              </a:rPr>
              <a:t>The Four Pillars of A.G.I.</a:t>
            </a:r>
            <a:endParaRPr sz="2400" b="0" i="0" u="none" strike="noStrike" cap="none">
              <a:solidFill>
                <a:srgbClr val="000000"/>
              </a:solidFill>
              <a:latin typeface="Outfit"/>
              <a:ea typeface="Outfit"/>
              <a:cs typeface="Outfit"/>
              <a:sym typeface="Outfit"/>
            </a:endParaRPr>
          </a:p>
        </p:txBody>
      </p:sp>
      <p:sp>
        <p:nvSpPr>
          <p:cNvPr id="438" name="Google Shape;438;g36ea56e4fe5_0_80"/>
          <p:cNvSpPr txBox="1"/>
          <p:nvPr/>
        </p:nvSpPr>
        <p:spPr>
          <a:xfrm>
            <a:off x="1028700" y="1212700"/>
            <a:ext cx="13079100" cy="7695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5000"/>
              <a:buFont typeface="Arial"/>
              <a:buNone/>
            </a:pPr>
            <a:r>
              <a:rPr lang="en-US" sz="5000" b="1" i="0" u="none" strike="noStrike" cap="none">
                <a:solidFill>
                  <a:srgbClr val="000000"/>
                </a:solidFill>
                <a:latin typeface="Outfit"/>
                <a:ea typeface="Outfit"/>
                <a:cs typeface="Outfit"/>
                <a:sym typeface="Outfit"/>
              </a:rPr>
              <a:t>ManusAI: the </a:t>
            </a:r>
            <a:r>
              <a:rPr lang="en-US" sz="5000" b="1" i="0" u="none" strike="noStrike" cap="none">
                <a:solidFill>
                  <a:srgbClr val="000000"/>
                </a:solidFill>
                <a:latin typeface="Outfit"/>
                <a:ea typeface="Outfit"/>
                <a:cs typeface="Outfit"/>
                <a:sym typeface="Outfi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first</a:t>
            </a:r>
            <a:r>
              <a:rPr lang="en-US" sz="5000" b="1" i="0" u="none" strike="noStrike" cap="none">
                <a:solidFill>
                  <a:srgbClr val="000000"/>
                </a:solidFill>
                <a:latin typeface="Outfit"/>
                <a:ea typeface="Outfit"/>
                <a:cs typeface="Outfit"/>
                <a:sym typeface="Outfit"/>
              </a:rPr>
              <a:t> </a:t>
            </a:r>
            <a:r>
              <a:rPr lang="en-US" sz="5000" b="1" i="1" u="none" strike="noStrike" cap="none">
                <a:solidFill>
                  <a:srgbClr val="000000"/>
                </a:solidFill>
                <a:latin typeface="Outfit"/>
                <a:ea typeface="Outfit"/>
                <a:cs typeface="Outfit"/>
                <a:sym typeface="Outfit"/>
              </a:rPr>
              <a:t>general</a:t>
            </a:r>
            <a:r>
              <a:rPr lang="en-US" sz="5000" b="1" i="0" u="none" strike="noStrike" cap="none">
                <a:solidFill>
                  <a:srgbClr val="000000"/>
                </a:solidFill>
                <a:latin typeface="Outfit"/>
                <a:ea typeface="Outfit"/>
                <a:cs typeface="Outfit"/>
                <a:sym typeface="Outfit"/>
              </a:rPr>
              <a:t> </a:t>
            </a:r>
            <a:r>
              <a:rPr lang="en-US" sz="5000" b="1" i="1" u="none" strike="noStrike" cap="none">
                <a:solidFill>
                  <a:srgbClr val="000000"/>
                </a:solidFill>
                <a:latin typeface="Outfit"/>
                <a:ea typeface="Outfit"/>
                <a:cs typeface="Outfit"/>
                <a:sym typeface="Outfit"/>
              </a:rPr>
              <a:t>agent?</a:t>
            </a:r>
            <a:endParaRPr sz="1400" b="0" i="1" u="none" strike="noStrike" cap="none">
              <a:solidFill>
                <a:srgbClr val="000000"/>
              </a:solidFill>
              <a:latin typeface="Arial"/>
              <a:ea typeface="Arial"/>
              <a:cs typeface="Arial"/>
              <a:sym typeface="Arial"/>
            </a:endParaRPr>
          </a:p>
        </p:txBody>
      </p:sp>
      <p:pic>
        <p:nvPicPr>
          <p:cNvPr id="439" name="Google Shape;439;g36ea56e4fe5_0_80"/>
          <p:cNvPicPr preferRelativeResize="0"/>
          <p:nvPr/>
        </p:nvPicPr>
        <p:blipFill rotWithShape="1">
          <a:blip r:embed="rId3">
            <a:alphaModFix/>
          </a:blip>
          <a:srcRect/>
          <a:stretch/>
        </p:blipFill>
        <p:spPr>
          <a:xfrm>
            <a:off x="7631601" y="2358436"/>
            <a:ext cx="9595950" cy="6437901"/>
          </a:xfrm>
          <a:prstGeom prst="rect">
            <a:avLst/>
          </a:prstGeom>
          <a:noFill/>
          <a:ln>
            <a:noFill/>
          </a:ln>
        </p:spPr>
      </p:pic>
      <p:sp>
        <p:nvSpPr>
          <p:cNvPr id="440" name="Google Shape;440;g36ea56e4fe5_0_80"/>
          <p:cNvSpPr txBox="1"/>
          <p:nvPr/>
        </p:nvSpPr>
        <p:spPr>
          <a:xfrm>
            <a:off x="1028700" y="4802650"/>
            <a:ext cx="6270300" cy="12192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1200"/>
              </a:spcBef>
              <a:spcAft>
                <a:spcPts val="1200"/>
              </a:spcAft>
              <a:buClr>
                <a:srgbClr val="000000"/>
              </a:buClr>
              <a:buSzPts val="1100"/>
              <a:buFont typeface="Arial"/>
              <a:buNone/>
            </a:pPr>
            <a:r>
              <a:rPr lang="en-US" sz="2400" b="1" i="0" u="none" strike="noStrike" cap="none">
                <a:solidFill>
                  <a:srgbClr val="000000"/>
                </a:solidFill>
                <a:latin typeface="Outfit"/>
                <a:ea typeface="Outfit"/>
                <a:cs typeface="Outfit"/>
                <a:sym typeface="Outfit"/>
              </a:rPr>
              <a:t>ManusAI</a:t>
            </a:r>
            <a:r>
              <a:rPr lang="en-US" sz="2400" b="0" i="0" u="none" strike="noStrike" cap="none">
                <a:solidFill>
                  <a:srgbClr val="000000"/>
                </a:solidFill>
                <a:latin typeface="Outfit"/>
                <a:ea typeface="Outfit"/>
                <a:cs typeface="Outfit"/>
                <a:sym typeface="Outfit"/>
              </a:rPr>
              <a:t> has been likely the first agent—though still limited—that could handle a wide variety of tasks.</a:t>
            </a:r>
            <a:endParaRPr sz="2400" b="0" i="0" u="none" strike="noStrike" cap="none">
              <a:solidFill>
                <a:srgbClr val="000000"/>
              </a:solidFill>
              <a:latin typeface="Outfit"/>
              <a:ea typeface="Outfit"/>
              <a:cs typeface="Outfit"/>
              <a:sym typeface="Outfi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g36eb9e5e57c_0_279"/>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35917" r="-20124" b="-1455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46" name="Google Shape;446;g36eb9e5e57c_0_279"/>
          <p:cNvSpPr txBox="1"/>
          <p:nvPr/>
        </p:nvSpPr>
        <p:spPr>
          <a:xfrm>
            <a:off x="1028700" y="4479925"/>
            <a:ext cx="13046400" cy="2154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6999"/>
              <a:buFont typeface="Arial"/>
              <a:buNone/>
            </a:pPr>
            <a:r>
              <a:rPr lang="en-US" sz="6999" b="0" i="0" u="none" strike="noStrike" cap="none">
                <a:solidFill>
                  <a:srgbClr val="FFFFFF"/>
                </a:solidFill>
                <a:latin typeface="Outfit"/>
                <a:ea typeface="Outfit"/>
                <a:cs typeface="Outfit"/>
                <a:sym typeface="Outfit"/>
              </a:rPr>
              <a:t>Section 04: The complexities of building agents</a:t>
            </a:r>
            <a:endParaRPr sz="6999" b="0" i="0" u="none" strike="noStrike" cap="none">
              <a:solidFill>
                <a:srgbClr val="FFFFFF"/>
              </a:solidFill>
              <a:latin typeface="Outfit"/>
              <a:ea typeface="Outfit"/>
              <a:cs typeface="Outfit"/>
              <a:sym typeface="Outfit"/>
            </a:endParaRPr>
          </a:p>
        </p:txBody>
      </p:sp>
      <p:cxnSp>
        <p:nvCxnSpPr>
          <p:cNvPr id="447" name="Google Shape;447;g36eb9e5e57c_0_279"/>
          <p:cNvCxnSpPr/>
          <p:nvPr/>
        </p:nvCxnSpPr>
        <p:spPr>
          <a:xfrm>
            <a:off x="1028700" y="4271210"/>
            <a:ext cx="11361300" cy="0"/>
          </a:xfrm>
          <a:prstGeom prst="straightConnector1">
            <a:avLst/>
          </a:prstGeom>
          <a:noFill/>
          <a:ln w="38100" cap="flat" cmpd="sng">
            <a:solidFill>
              <a:srgbClr val="FFFFFF"/>
            </a:solidFill>
            <a:prstDash val="solid"/>
            <a:round/>
            <a:headEnd type="none" w="sm" len="sm"/>
            <a:tailEnd type="none" w="sm" len="sm"/>
          </a:ln>
        </p:spPr>
      </p:cxnSp>
      <p:sp>
        <p:nvSpPr>
          <p:cNvPr id="448" name="Google Shape;448;g36eb9e5e57c_0_279"/>
          <p:cNvSpPr/>
          <p:nvPr/>
        </p:nvSpPr>
        <p:spPr>
          <a:xfrm>
            <a:off x="15224028" y="312480"/>
            <a:ext cx="2035272" cy="716220"/>
          </a:xfrm>
          <a:custGeom>
            <a:avLst/>
            <a:gdLst/>
            <a:ahLst/>
            <a:cxnLst/>
            <a:rect l="l" t="t" r="r" b="b"/>
            <a:pathLst>
              <a:path w="2035272" h="716220" extrusionOk="0">
                <a:moveTo>
                  <a:pt x="0" y="0"/>
                </a:moveTo>
                <a:lnTo>
                  <a:pt x="2035272" y="0"/>
                </a:lnTo>
                <a:lnTo>
                  <a:pt x="2035272" y="716220"/>
                </a:lnTo>
                <a:lnTo>
                  <a:pt x="0" y="716220"/>
                </a:lnTo>
                <a:lnTo>
                  <a:pt x="0" y="0"/>
                </a:lnTo>
                <a:close/>
              </a:path>
            </a:pathLst>
          </a:custGeom>
          <a:blipFill rotWithShape="1">
            <a:blip r:embed="rId4">
              <a:alphaModFix/>
            </a:blip>
            <a:stretch>
              <a:fillRect l="-29715" t="-66094" r="-27794" b="-85560"/>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g36eb9e5e57c_0_228"/>
          <p:cNvSpPr txBox="1"/>
          <p:nvPr/>
        </p:nvSpPr>
        <p:spPr>
          <a:xfrm>
            <a:off x="1028700" y="3330750"/>
            <a:ext cx="12001500" cy="4136517"/>
          </a:xfrm>
          <a:prstGeom prst="rect">
            <a:avLst/>
          </a:prstGeom>
          <a:noFill/>
          <a:ln>
            <a:noFill/>
          </a:ln>
        </p:spPr>
        <p:txBody>
          <a:bodyPr spcFirstLastPara="1" wrap="square" lIns="0" tIns="0" rIns="0" bIns="0" anchor="t" anchorCtr="0">
            <a:spAutoFit/>
          </a:bodyPr>
          <a:lstStyle/>
          <a:p>
            <a:pPr marL="457200" marR="0" lvl="0" indent="-381000" algn="l" rtl="0">
              <a:lnSpc>
                <a:spcPct val="139958"/>
              </a:lnSpc>
              <a:spcBef>
                <a:spcPts val="0"/>
              </a:spcBef>
              <a:spcAft>
                <a:spcPts val="0"/>
              </a:spcAft>
              <a:buClr>
                <a:srgbClr val="000000"/>
              </a:buClr>
              <a:buSzPts val="2400"/>
              <a:buFont typeface="Outfit"/>
              <a:buChar char="●"/>
            </a:pPr>
            <a:r>
              <a:rPr lang="en-US" sz="2400" b="0" i="0" u="none" strike="noStrike" cap="none">
                <a:solidFill>
                  <a:srgbClr val="000000"/>
                </a:solidFill>
                <a:latin typeface="Outfit"/>
                <a:ea typeface="Outfit"/>
                <a:cs typeface="Outfit"/>
                <a:sym typeface="Outfit"/>
              </a:rPr>
              <a:t>Building autonomous agents </a:t>
            </a:r>
            <a:r>
              <a:rPr lang="en-US" sz="2400" b="1" i="0" u="none" strike="noStrike" cap="none">
                <a:solidFill>
                  <a:srgbClr val="000000"/>
                </a:solidFill>
                <a:latin typeface="Outfit"/>
                <a:ea typeface="Outfit"/>
                <a:cs typeface="Outfit"/>
                <a:sym typeface="Outfit"/>
              </a:rPr>
              <a:t>sounds exciting in theory</a:t>
            </a:r>
            <a:r>
              <a:rPr lang="en-US" sz="2400" b="0" i="0" u="none" strike="noStrike" cap="none">
                <a:solidFill>
                  <a:srgbClr val="000000"/>
                </a:solidFill>
                <a:latin typeface="Outfit"/>
                <a:ea typeface="Outfit"/>
                <a:cs typeface="Outfit"/>
                <a:sym typeface="Outfit"/>
              </a:rPr>
              <a:t>. The promise is compelling: intelligent systems that can handle complex workflows, make decisions, and execute tasks without human intervention.</a:t>
            </a:r>
            <a:endParaRPr sz="2400" b="0" i="0" u="none" strike="noStrike" cap="none">
              <a:solidFill>
                <a:srgbClr val="000000"/>
              </a:solidFill>
              <a:latin typeface="Outfit"/>
              <a:ea typeface="Outfit"/>
              <a:cs typeface="Outfit"/>
              <a:sym typeface="Outfit"/>
            </a:endParaRPr>
          </a:p>
          <a:p>
            <a:pPr marL="457200" marR="0" lvl="0" indent="-381000" algn="l" rtl="0">
              <a:lnSpc>
                <a:spcPct val="139958"/>
              </a:lnSpc>
              <a:spcBef>
                <a:spcPts val="0"/>
              </a:spcBef>
              <a:spcAft>
                <a:spcPts val="0"/>
              </a:spcAft>
              <a:buClr>
                <a:srgbClr val="000000"/>
              </a:buClr>
              <a:buSzPts val="2400"/>
              <a:buFont typeface="Outfit"/>
              <a:buChar char="●"/>
            </a:pPr>
            <a:r>
              <a:rPr lang="en-US" sz="2400" b="0" i="0" u="none" strike="noStrike" cap="none">
                <a:solidFill>
                  <a:srgbClr val="000000"/>
                </a:solidFill>
                <a:latin typeface="Outfit"/>
                <a:ea typeface="Outfit"/>
                <a:cs typeface="Outfit"/>
                <a:sym typeface="Outfit"/>
              </a:rPr>
              <a:t>But </a:t>
            </a:r>
            <a:r>
              <a:rPr lang="en-US" sz="2400" b="1" i="0" u="none" strike="noStrike" cap="none">
                <a:solidFill>
                  <a:srgbClr val="000000"/>
                </a:solidFill>
                <a:latin typeface="Outfit"/>
                <a:ea typeface="Outfit"/>
                <a:cs typeface="Outfit"/>
                <a:sym typeface="Outfit"/>
              </a:rPr>
              <a:t>building</a:t>
            </a:r>
            <a:r>
              <a:rPr lang="en-US" sz="2400" b="0" i="0" u="none" strike="noStrike" cap="none">
                <a:solidFill>
                  <a:srgbClr val="000000"/>
                </a:solidFill>
                <a:latin typeface="Outfit"/>
                <a:ea typeface="Outfit"/>
                <a:cs typeface="Outfit"/>
                <a:sym typeface="Outfit"/>
              </a:rPr>
              <a:t> </a:t>
            </a:r>
            <a:r>
              <a:rPr lang="en-US" sz="2400" b="1" i="0" u="none" strike="noStrike" cap="none">
                <a:solidFill>
                  <a:srgbClr val="000000"/>
                </a:solidFill>
                <a:latin typeface="Outfit"/>
                <a:ea typeface="Outfit"/>
                <a:cs typeface="Outfit"/>
                <a:sym typeface="Outfit"/>
              </a:rPr>
              <a:t>production-ready agents is one of the most challenging problems</a:t>
            </a:r>
            <a:r>
              <a:rPr lang="en-US" sz="2400" b="0" i="0" u="none" strike="noStrike" cap="none">
                <a:solidFill>
                  <a:srgbClr val="000000"/>
                </a:solidFill>
                <a:latin typeface="Outfit"/>
                <a:ea typeface="Outfit"/>
                <a:cs typeface="Outfit"/>
                <a:sym typeface="Outfit"/>
              </a:rPr>
              <a:t> in software engineering today.</a:t>
            </a:r>
            <a:endParaRPr sz="2400" b="0" i="0" u="none" strike="noStrike" cap="none">
              <a:solidFill>
                <a:srgbClr val="000000"/>
              </a:solidFill>
              <a:latin typeface="Outfit"/>
              <a:ea typeface="Outfit"/>
              <a:cs typeface="Outfit"/>
              <a:sym typeface="Outfit"/>
            </a:endParaRPr>
          </a:p>
          <a:p>
            <a:pPr marL="457200" marR="0" lvl="0" indent="-381000" algn="l" rtl="0">
              <a:lnSpc>
                <a:spcPct val="139958"/>
              </a:lnSpc>
              <a:spcBef>
                <a:spcPts val="0"/>
              </a:spcBef>
              <a:spcAft>
                <a:spcPts val="0"/>
              </a:spcAft>
              <a:buClr>
                <a:srgbClr val="000000"/>
              </a:buClr>
              <a:buSzPts val="2400"/>
              <a:buFont typeface="Outfit"/>
              <a:buChar char="●"/>
            </a:pPr>
            <a:r>
              <a:rPr lang="en-US" sz="2400" b="0" i="0" u="none" strike="noStrike" cap="none">
                <a:solidFill>
                  <a:srgbClr val="000000"/>
                </a:solidFill>
                <a:latin typeface="Outfit"/>
                <a:ea typeface="Outfit"/>
                <a:cs typeface="Outfit"/>
                <a:sym typeface="Outfit"/>
              </a:rPr>
              <a:t>Most development gets </a:t>
            </a:r>
            <a:r>
              <a:rPr lang="en-US" sz="2400" b="1" i="0" u="none" strike="noStrike" cap="none">
                <a:solidFill>
                  <a:srgbClr val="000000"/>
                </a:solidFill>
                <a:latin typeface="Outfit"/>
                <a:ea typeface="Outfit"/>
                <a:cs typeface="Outfit"/>
                <a:sym typeface="Outfit"/>
              </a:rPr>
              <a:t>impressive early results</a:t>
            </a:r>
            <a:r>
              <a:rPr lang="en-US" sz="2400" b="0" i="0" u="none" strike="noStrike" cap="none">
                <a:solidFill>
                  <a:srgbClr val="000000"/>
                </a:solidFill>
                <a:latin typeface="Outfit"/>
                <a:ea typeface="Outfit"/>
                <a:cs typeface="Outfit"/>
                <a:sym typeface="Outfit"/>
              </a:rPr>
              <a:t>, then reality hits: a </a:t>
            </a:r>
            <a:r>
              <a:rPr lang="en-US" sz="2400" b="1" i="0" u="none" strike="noStrike" cap="none">
                <a:solidFill>
                  <a:srgbClr val="000000"/>
                </a:solidFill>
                <a:latin typeface="Outfit"/>
                <a:ea typeface="Outfit"/>
                <a:cs typeface="Outfit"/>
                <a:sym typeface="Outfit"/>
              </a:rPr>
              <a:t>maze of edge cases, error handling</a:t>
            </a:r>
            <a:r>
              <a:rPr lang="en-US" sz="2400" b="0" i="0" u="none" strike="noStrike" cap="none">
                <a:solidFill>
                  <a:srgbClr val="000000"/>
                </a:solidFill>
                <a:latin typeface="Outfit"/>
                <a:ea typeface="Outfit"/>
                <a:cs typeface="Outfit"/>
                <a:sym typeface="Outfit"/>
              </a:rPr>
              <a:t> that consume months of development time and often lead to </a:t>
            </a:r>
            <a:r>
              <a:rPr lang="en-US" sz="2400" b="1" i="0" u="none" strike="noStrike" cap="none">
                <a:solidFill>
                  <a:srgbClr val="000000"/>
                </a:solidFill>
                <a:latin typeface="Outfit"/>
                <a:ea typeface="Outfit"/>
                <a:cs typeface="Outfit"/>
                <a:sym typeface="Outfit"/>
              </a:rPr>
              <a:t>project abandonment</a:t>
            </a:r>
            <a:r>
              <a:rPr lang="en-US" sz="2400" b="0" i="0" u="none" strike="noStrike" cap="none">
                <a:solidFill>
                  <a:srgbClr val="000000"/>
                </a:solidFill>
                <a:latin typeface="Outfit"/>
                <a:ea typeface="Outfit"/>
                <a:cs typeface="Outfit"/>
                <a:sym typeface="Outfit"/>
              </a:rPr>
              <a:t>.</a:t>
            </a:r>
            <a:endParaRPr sz="2400" b="0" i="0" u="none" strike="noStrike" cap="none">
              <a:solidFill>
                <a:srgbClr val="000000"/>
              </a:solidFill>
              <a:latin typeface="Outfit"/>
              <a:ea typeface="Outfit"/>
              <a:cs typeface="Outfit"/>
              <a:sym typeface="Outfit"/>
            </a:endParaRPr>
          </a:p>
        </p:txBody>
      </p:sp>
      <p:cxnSp>
        <p:nvCxnSpPr>
          <p:cNvPr id="454" name="Google Shape;454;g36eb9e5e57c_0_228"/>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455" name="Google Shape;455;g36eb9e5e57c_0_228"/>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456" name="Google Shape;456;g36eb9e5e57c_0_228"/>
          <p:cNvGrpSpPr/>
          <p:nvPr/>
        </p:nvGrpSpPr>
        <p:grpSpPr>
          <a:xfrm>
            <a:off x="16363515" y="505438"/>
            <a:ext cx="864045" cy="491490"/>
            <a:chOff x="63500" y="63500"/>
            <a:chExt cx="1728089" cy="982980"/>
          </a:xfrm>
        </p:grpSpPr>
        <p:sp>
          <p:nvSpPr>
            <p:cNvPr id="457" name="Google Shape;457;g36eb9e5e57c_0_228"/>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58" name="Google Shape;458;g36eb9e5e57c_0_228"/>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59" name="Google Shape;459;g36eb9e5e57c_0_228"/>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460" name="Google Shape;460;g36eb9e5e57c_0_228"/>
          <p:cNvSpPr txBox="1"/>
          <p:nvPr/>
        </p:nvSpPr>
        <p:spPr>
          <a:xfrm>
            <a:off x="16882846" y="9172575"/>
            <a:ext cx="376500" cy="800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Clr>
                <a:srgbClr val="000000"/>
              </a:buClr>
              <a:buSzPts val="5199"/>
              <a:buFont typeface="Arial"/>
              <a:buNone/>
            </a:pPr>
            <a:r>
              <a:rPr lang="en-US" sz="5199" b="1" i="0" u="none" strike="noStrike" cap="none">
                <a:solidFill>
                  <a:srgbClr val="F97141"/>
                </a:solidFill>
                <a:latin typeface="Outfit"/>
                <a:ea typeface="Outfit"/>
                <a:cs typeface="Outfit"/>
                <a:sym typeface="Outfit"/>
              </a:rPr>
              <a:t>&gt;</a:t>
            </a:r>
            <a:endParaRPr sz="1400" b="0" i="0" u="none" strike="noStrike" cap="none">
              <a:solidFill>
                <a:srgbClr val="000000"/>
              </a:solidFill>
              <a:latin typeface="Arial"/>
              <a:ea typeface="Arial"/>
              <a:cs typeface="Arial"/>
              <a:sym typeface="Arial"/>
            </a:endParaRPr>
          </a:p>
        </p:txBody>
      </p:sp>
      <p:sp>
        <p:nvSpPr>
          <p:cNvPr id="461" name="Google Shape;461;g36eb9e5e57c_0_228"/>
          <p:cNvSpPr txBox="1"/>
          <p:nvPr/>
        </p:nvSpPr>
        <p:spPr>
          <a:xfrm>
            <a:off x="1104298" y="9397050"/>
            <a:ext cx="8640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Outfit"/>
                <a:ea typeface="Outfit"/>
                <a:cs typeface="Outfit"/>
                <a:sym typeface="Outfit"/>
              </a:rPr>
              <a:t>Pg: 24</a:t>
            </a:r>
            <a:endParaRPr sz="1400" b="0" i="0" u="none" strike="noStrike" cap="none">
              <a:solidFill>
                <a:srgbClr val="000000"/>
              </a:solidFill>
              <a:latin typeface="Arial"/>
              <a:ea typeface="Arial"/>
              <a:cs typeface="Arial"/>
              <a:sym typeface="Arial"/>
            </a:endParaRPr>
          </a:p>
        </p:txBody>
      </p:sp>
      <p:sp>
        <p:nvSpPr>
          <p:cNvPr id="462" name="Google Shape;462;g36eb9e5e57c_0_228"/>
          <p:cNvSpPr txBox="1"/>
          <p:nvPr/>
        </p:nvSpPr>
        <p:spPr>
          <a:xfrm>
            <a:off x="1028700" y="426075"/>
            <a:ext cx="51273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1100"/>
              <a:buFont typeface="Arial"/>
              <a:buNone/>
            </a:pPr>
            <a:r>
              <a:rPr lang="en-US" sz="2400" b="0" i="0" u="none" strike="noStrike" cap="none">
                <a:solidFill>
                  <a:schemeClr val="dk1"/>
                </a:solidFill>
                <a:latin typeface="Outfit"/>
                <a:ea typeface="Outfit"/>
                <a:cs typeface="Outfit"/>
                <a:sym typeface="Outfit"/>
              </a:rPr>
              <a:t>The complexities of building agents</a:t>
            </a:r>
            <a:endParaRPr sz="2400" b="0" i="0" u="none" strike="noStrike" cap="none">
              <a:solidFill>
                <a:srgbClr val="000000"/>
              </a:solidFill>
              <a:latin typeface="Outfit"/>
              <a:ea typeface="Outfit"/>
              <a:cs typeface="Outfit"/>
              <a:sym typeface="Outfit"/>
            </a:endParaRPr>
          </a:p>
        </p:txBody>
      </p:sp>
      <p:sp>
        <p:nvSpPr>
          <p:cNvPr id="463" name="Google Shape;463;g36eb9e5e57c_0_228"/>
          <p:cNvSpPr txBox="1"/>
          <p:nvPr/>
        </p:nvSpPr>
        <p:spPr>
          <a:xfrm>
            <a:off x="1028700" y="1212700"/>
            <a:ext cx="13079100" cy="7695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5000"/>
              <a:buFont typeface="Arial"/>
              <a:buNone/>
            </a:pPr>
            <a:r>
              <a:rPr lang="en-US" sz="5000" b="1" i="0" u="none" strike="noStrike" cap="none">
                <a:solidFill>
                  <a:srgbClr val="000000"/>
                </a:solidFill>
                <a:latin typeface="Outfit"/>
                <a:ea typeface="Outfit"/>
                <a:cs typeface="Outfit"/>
                <a:sym typeface="Outfit"/>
              </a:rPr>
              <a:t>Agents are hard to build</a:t>
            </a:r>
            <a:endParaRPr sz="1400" b="0" i="1"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g36eb9e5e57c_0_305"/>
          <p:cNvSpPr txBox="1"/>
          <p:nvPr/>
        </p:nvSpPr>
        <p:spPr>
          <a:xfrm>
            <a:off x="1028700" y="4769613"/>
            <a:ext cx="9927900" cy="886500"/>
          </a:xfrm>
          <a:prstGeom prst="rect">
            <a:avLst/>
          </a:prstGeom>
          <a:noFill/>
          <a:ln>
            <a:noFill/>
          </a:ln>
        </p:spPr>
        <p:txBody>
          <a:bodyPr spcFirstLastPara="1" wrap="square" lIns="0" tIns="0" rIns="0" bIns="0" anchor="t" anchorCtr="0">
            <a:spAutoFit/>
          </a:bodyPr>
          <a:lstStyle/>
          <a:p>
            <a:pPr marL="457200" marR="0" lvl="0" indent="-381000" algn="l" rtl="0">
              <a:lnSpc>
                <a:spcPct val="139958"/>
              </a:lnSpc>
              <a:spcBef>
                <a:spcPts val="0"/>
              </a:spcBef>
              <a:spcAft>
                <a:spcPts val="0"/>
              </a:spcAft>
              <a:buClr>
                <a:srgbClr val="000000"/>
              </a:buClr>
              <a:buSzPts val="2400"/>
              <a:buFont typeface="Outfit"/>
              <a:buChar char="●"/>
            </a:pPr>
            <a:r>
              <a:rPr lang="en-US" sz="2400" b="0" i="0" u="none" strike="noStrike" cap="none">
                <a:solidFill>
                  <a:srgbClr val="000000"/>
                </a:solidFill>
                <a:latin typeface="Outfit"/>
                <a:ea typeface="Outfit"/>
                <a:cs typeface="Outfit"/>
                <a:sym typeface="Outfit"/>
              </a:rPr>
              <a:t>Agents work perfectly in demos, fail unpredictably in production</a:t>
            </a:r>
            <a:endParaRPr sz="2400" b="0" i="0" u="none" strike="noStrike" cap="none">
              <a:solidFill>
                <a:srgbClr val="000000"/>
              </a:solidFill>
              <a:latin typeface="Outfit"/>
              <a:ea typeface="Outfit"/>
              <a:cs typeface="Outfit"/>
              <a:sym typeface="Outfit"/>
            </a:endParaRPr>
          </a:p>
          <a:p>
            <a:pPr marL="457200" marR="0" lvl="0" indent="-381000" algn="l" rtl="0">
              <a:lnSpc>
                <a:spcPct val="139958"/>
              </a:lnSpc>
              <a:spcBef>
                <a:spcPts val="0"/>
              </a:spcBef>
              <a:spcAft>
                <a:spcPts val="0"/>
              </a:spcAft>
              <a:buClr>
                <a:srgbClr val="000000"/>
              </a:buClr>
              <a:buSzPts val="2400"/>
              <a:buFont typeface="Outfit"/>
              <a:buChar char="●"/>
            </a:pPr>
            <a:r>
              <a:rPr lang="en-US" sz="2400" b="1" i="0" u="none" strike="noStrike" cap="none">
                <a:solidFill>
                  <a:srgbClr val="000000"/>
                </a:solidFill>
                <a:latin typeface="Outfit"/>
                <a:ea typeface="Outfit"/>
                <a:cs typeface="Outfit"/>
                <a:sym typeface="Outfi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Success rate drops to 30-40%</a:t>
            </a:r>
            <a:r>
              <a:rPr lang="en-US" sz="2400" b="0" i="0" u="none" strike="noStrike" cap="none">
                <a:solidFill>
                  <a:srgbClr val="000000"/>
                </a:solidFill>
                <a:latin typeface="Outfit"/>
                <a:ea typeface="Outfit"/>
                <a:cs typeface="Outfit"/>
                <a:sym typeface="Outfi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
                  </a:ext>
                </a:extLst>
              </a:rPr>
              <a:t> with real-world complexity</a:t>
            </a:r>
            <a:r>
              <a:rPr lang="en-US" sz="2400" b="0" i="0" u="none" strike="noStrike" cap="none">
                <a:solidFill>
                  <a:srgbClr val="000000"/>
                </a:solidFill>
                <a:latin typeface="Outfit"/>
                <a:ea typeface="Outfit"/>
                <a:cs typeface="Outfit"/>
                <a:sym typeface="Outfit"/>
              </a:rPr>
              <a:t>, </a:t>
            </a:r>
            <a:endParaRPr sz="2400" b="0" i="0" u="none" strike="noStrike" cap="none">
              <a:solidFill>
                <a:srgbClr val="000000"/>
              </a:solidFill>
              <a:latin typeface="Outfit"/>
              <a:ea typeface="Outfit"/>
              <a:cs typeface="Outfit"/>
              <a:sym typeface="Outfit"/>
            </a:endParaRPr>
          </a:p>
        </p:txBody>
      </p:sp>
      <p:cxnSp>
        <p:nvCxnSpPr>
          <p:cNvPr id="469" name="Google Shape;469;g36eb9e5e57c_0_305"/>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470" name="Google Shape;470;g36eb9e5e57c_0_305"/>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471" name="Google Shape;471;g36eb9e5e57c_0_305"/>
          <p:cNvGrpSpPr/>
          <p:nvPr/>
        </p:nvGrpSpPr>
        <p:grpSpPr>
          <a:xfrm>
            <a:off x="16363515" y="505438"/>
            <a:ext cx="864045" cy="491490"/>
            <a:chOff x="63500" y="63500"/>
            <a:chExt cx="1728089" cy="982980"/>
          </a:xfrm>
        </p:grpSpPr>
        <p:sp>
          <p:nvSpPr>
            <p:cNvPr id="472" name="Google Shape;472;g36eb9e5e57c_0_305"/>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3" name="Google Shape;473;g36eb9e5e57c_0_305"/>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4" name="Google Shape;474;g36eb9e5e57c_0_305"/>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475" name="Google Shape;475;g36eb9e5e57c_0_305"/>
          <p:cNvSpPr txBox="1"/>
          <p:nvPr/>
        </p:nvSpPr>
        <p:spPr>
          <a:xfrm>
            <a:off x="16882846" y="9172575"/>
            <a:ext cx="376500" cy="800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Clr>
                <a:srgbClr val="000000"/>
              </a:buClr>
              <a:buSzPts val="5199"/>
              <a:buFont typeface="Arial"/>
              <a:buNone/>
            </a:pPr>
            <a:r>
              <a:rPr lang="en-US" sz="5199" b="1" i="0" u="none" strike="noStrike" cap="none">
                <a:solidFill>
                  <a:srgbClr val="F97141"/>
                </a:solidFill>
                <a:latin typeface="Outfit"/>
                <a:ea typeface="Outfit"/>
                <a:cs typeface="Outfit"/>
                <a:sym typeface="Outfit"/>
              </a:rPr>
              <a:t>&gt;</a:t>
            </a:r>
            <a:endParaRPr sz="1400" b="0" i="0" u="none" strike="noStrike" cap="none">
              <a:solidFill>
                <a:srgbClr val="000000"/>
              </a:solidFill>
              <a:latin typeface="Arial"/>
              <a:ea typeface="Arial"/>
              <a:cs typeface="Arial"/>
              <a:sym typeface="Arial"/>
            </a:endParaRPr>
          </a:p>
        </p:txBody>
      </p:sp>
      <p:sp>
        <p:nvSpPr>
          <p:cNvPr id="476" name="Google Shape;476;g36eb9e5e57c_0_305"/>
          <p:cNvSpPr txBox="1"/>
          <p:nvPr/>
        </p:nvSpPr>
        <p:spPr>
          <a:xfrm>
            <a:off x="1104293" y="9397050"/>
            <a:ext cx="15900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Outfit"/>
                <a:ea typeface="Outfit"/>
                <a:cs typeface="Outfit"/>
                <a:sym typeface="Outfit"/>
              </a:rPr>
              <a:t>Pg: 25</a:t>
            </a:r>
            <a:endParaRPr sz="1400" b="0" i="0" u="none" strike="noStrike" cap="none">
              <a:solidFill>
                <a:srgbClr val="000000"/>
              </a:solidFill>
              <a:latin typeface="Arial"/>
              <a:ea typeface="Arial"/>
              <a:cs typeface="Arial"/>
              <a:sym typeface="Arial"/>
            </a:endParaRPr>
          </a:p>
        </p:txBody>
      </p:sp>
      <p:sp>
        <p:nvSpPr>
          <p:cNvPr id="477" name="Google Shape;477;g36eb9e5e57c_0_305"/>
          <p:cNvSpPr txBox="1"/>
          <p:nvPr/>
        </p:nvSpPr>
        <p:spPr>
          <a:xfrm>
            <a:off x="1028700" y="426075"/>
            <a:ext cx="51273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1100"/>
              <a:buFont typeface="Arial"/>
              <a:buNone/>
            </a:pPr>
            <a:r>
              <a:rPr lang="en-US" sz="2400" b="0" i="0" u="none" strike="noStrike" cap="none">
                <a:solidFill>
                  <a:schemeClr val="dk1"/>
                </a:solidFill>
                <a:latin typeface="Outfit"/>
                <a:ea typeface="Outfit"/>
                <a:cs typeface="Outfit"/>
                <a:sym typeface="Outfit"/>
              </a:rPr>
              <a:t>The complexities of building agents</a:t>
            </a:r>
            <a:endParaRPr sz="2400" b="0" i="0" u="none" strike="noStrike" cap="none">
              <a:solidFill>
                <a:srgbClr val="000000"/>
              </a:solidFill>
              <a:latin typeface="Outfit"/>
              <a:ea typeface="Outfit"/>
              <a:cs typeface="Outfit"/>
              <a:sym typeface="Outfit"/>
            </a:endParaRPr>
          </a:p>
        </p:txBody>
      </p:sp>
      <p:sp>
        <p:nvSpPr>
          <p:cNvPr id="478" name="Google Shape;478;g36eb9e5e57c_0_305"/>
          <p:cNvSpPr txBox="1"/>
          <p:nvPr/>
        </p:nvSpPr>
        <p:spPr>
          <a:xfrm>
            <a:off x="1028700" y="1212700"/>
            <a:ext cx="13079100" cy="7695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1100"/>
              <a:buFont typeface="Arial"/>
              <a:buNone/>
            </a:pPr>
            <a:r>
              <a:rPr lang="en-US" sz="5000" b="1" i="0" u="none" strike="noStrike" cap="none">
                <a:solidFill>
                  <a:srgbClr val="000000"/>
                </a:solidFill>
                <a:latin typeface="Outfit"/>
                <a:ea typeface="Outfit"/>
                <a:cs typeface="Outfit"/>
                <a:sym typeface="Outfit"/>
              </a:rPr>
              <a:t>Problem #1: unreliable execution</a:t>
            </a:r>
            <a:endParaRPr sz="5000" b="1" i="0" u="none" strike="noStrike" cap="none">
              <a:solidFill>
                <a:srgbClr val="000000"/>
              </a:solidFill>
              <a:latin typeface="Outfit"/>
              <a:ea typeface="Outfit"/>
              <a:cs typeface="Outfit"/>
              <a:sym typeface="Outfi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g36edbd7e285_0_9"/>
          <p:cNvSpPr txBox="1"/>
          <p:nvPr/>
        </p:nvSpPr>
        <p:spPr>
          <a:xfrm>
            <a:off x="1028700" y="4704300"/>
            <a:ext cx="10368600" cy="1403400"/>
          </a:xfrm>
          <a:prstGeom prst="rect">
            <a:avLst/>
          </a:prstGeom>
          <a:noFill/>
          <a:ln>
            <a:noFill/>
          </a:ln>
        </p:spPr>
        <p:txBody>
          <a:bodyPr spcFirstLastPara="1" wrap="square" lIns="0" tIns="0" rIns="0" bIns="0" anchor="t" anchorCtr="0">
            <a:spAutoFit/>
          </a:bodyPr>
          <a:lstStyle/>
          <a:p>
            <a:pPr marL="457200" marR="0" lvl="0" indent="-381000" algn="l" rtl="0">
              <a:lnSpc>
                <a:spcPct val="139958"/>
              </a:lnSpc>
              <a:spcBef>
                <a:spcPts val="0"/>
              </a:spcBef>
              <a:spcAft>
                <a:spcPts val="0"/>
              </a:spcAft>
              <a:buClr>
                <a:srgbClr val="000000"/>
              </a:buClr>
              <a:buSzPts val="2400"/>
              <a:buFont typeface="Outfit"/>
              <a:buChar char="●"/>
            </a:pPr>
            <a:r>
              <a:rPr lang="en-US" sz="2400" b="0" i="0" u="none" strike="noStrike" cap="none">
                <a:solidFill>
                  <a:srgbClr val="000000"/>
                </a:solidFill>
                <a:latin typeface="Outfit"/>
                <a:ea typeface="Outfit"/>
                <a:cs typeface="Outfit"/>
                <a:sym typeface="Outfit"/>
              </a:rPr>
              <a:t>Each </a:t>
            </a:r>
            <a:r>
              <a:rPr lang="en-US" sz="2400" b="1" i="0" u="none" strike="noStrike" cap="none">
                <a:solidFill>
                  <a:srgbClr val="000000"/>
                </a:solidFill>
                <a:latin typeface="Outfit"/>
                <a:ea typeface="Outfit"/>
                <a:cs typeface="Outfit"/>
                <a:sym typeface="Outfit"/>
              </a:rPr>
              <a:t>additional capability multiplies the potential failure points</a:t>
            </a:r>
            <a:endParaRPr sz="2400" b="1" i="0" u="none" strike="noStrike" cap="none">
              <a:solidFill>
                <a:srgbClr val="000000"/>
              </a:solidFill>
              <a:latin typeface="Outfit"/>
              <a:ea typeface="Outfit"/>
              <a:cs typeface="Outfit"/>
              <a:sym typeface="Outfit"/>
            </a:endParaRPr>
          </a:p>
          <a:p>
            <a:pPr marL="457200" marR="0" lvl="0" indent="-381000" algn="l" rtl="0">
              <a:lnSpc>
                <a:spcPct val="139958"/>
              </a:lnSpc>
              <a:spcBef>
                <a:spcPts val="0"/>
              </a:spcBef>
              <a:spcAft>
                <a:spcPts val="0"/>
              </a:spcAft>
              <a:buClr>
                <a:srgbClr val="000000"/>
              </a:buClr>
              <a:buSzPts val="2400"/>
              <a:buFont typeface="Outfit"/>
              <a:buChar char="●"/>
            </a:pPr>
            <a:r>
              <a:rPr lang="en-US" sz="2400" b="0" i="0" u="none" strike="noStrike" cap="none">
                <a:solidFill>
                  <a:srgbClr val="000000"/>
                </a:solidFill>
                <a:latin typeface="Outfit"/>
                <a:ea typeface="Outfit"/>
                <a:cs typeface="Outfit"/>
                <a:sym typeface="Outfit"/>
              </a:rPr>
              <a:t>State management becomes a nightmare with 5+ steps</a:t>
            </a:r>
            <a:endParaRPr sz="2400" b="0" i="0" u="none" strike="noStrike" cap="none">
              <a:solidFill>
                <a:srgbClr val="000000"/>
              </a:solidFill>
              <a:latin typeface="Outfit"/>
              <a:ea typeface="Outfit"/>
              <a:cs typeface="Outfit"/>
              <a:sym typeface="Outfit"/>
            </a:endParaRPr>
          </a:p>
          <a:p>
            <a:pPr marL="457200" marR="0" lvl="0" indent="-381000" algn="l" rtl="0">
              <a:lnSpc>
                <a:spcPct val="139958"/>
              </a:lnSpc>
              <a:spcBef>
                <a:spcPts val="0"/>
              </a:spcBef>
              <a:spcAft>
                <a:spcPts val="0"/>
              </a:spcAft>
              <a:buClr>
                <a:srgbClr val="000000"/>
              </a:buClr>
              <a:buSzPts val="2400"/>
              <a:buFont typeface="Outfit"/>
              <a:buChar char="●"/>
            </a:pPr>
            <a:r>
              <a:rPr lang="en-US" sz="2400" b="1" i="0" u="none" strike="noStrike" cap="none">
                <a:solidFill>
                  <a:srgbClr val="000000"/>
                </a:solidFill>
                <a:latin typeface="Outfit"/>
                <a:ea typeface="Outfit"/>
                <a:cs typeface="Outfit"/>
                <a:sym typeface="Outfit"/>
              </a:rPr>
              <a:t>Error handling</a:t>
            </a:r>
            <a:r>
              <a:rPr lang="en-US" sz="2400" b="0" i="0" u="none" strike="noStrike" cap="none">
                <a:solidFill>
                  <a:srgbClr val="000000"/>
                </a:solidFill>
                <a:latin typeface="Outfit"/>
                <a:ea typeface="Outfit"/>
                <a:cs typeface="Outfit"/>
                <a:sym typeface="Outfit"/>
              </a:rPr>
              <a:t> logic often becomes </a:t>
            </a:r>
            <a:r>
              <a:rPr lang="en-US" sz="2400" b="1" i="0" u="none" strike="noStrike" cap="none">
                <a:solidFill>
                  <a:srgbClr val="000000"/>
                </a:solidFill>
                <a:latin typeface="Outfit"/>
                <a:ea typeface="Outfit"/>
                <a:cs typeface="Outfit"/>
                <a:sym typeface="Outfit"/>
              </a:rPr>
              <a:t>larger than the core functionality</a:t>
            </a:r>
            <a:endParaRPr sz="2400" b="1" i="0" u="none" strike="noStrike" cap="none">
              <a:solidFill>
                <a:srgbClr val="000000"/>
              </a:solidFill>
              <a:latin typeface="Outfit"/>
              <a:ea typeface="Outfit"/>
              <a:cs typeface="Outfit"/>
              <a:sym typeface="Outfit"/>
            </a:endParaRPr>
          </a:p>
        </p:txBody>
      </p:sp>
      <p:cxnSp>
        <p:nvCxnSpPr>
          <p:cNvPr id="484" name="Google Shape;484;g36edbd7e285_0_9"/>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485" name="Google Shape;485;g36edbd7e285_0_9"/>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486" name="Google Shape;486;g36edbd7e285_0_9"/>
          <p:cNvGrpSpPr/>
          <p:nvPr/>
        </p:nvGrpSpPr>
        <p:grpSpPr>
          <a:xfrm>
            <a:off x="16363515" y="505438"/>
            <a:ext cx="864045" cy="491490"/>
            <a:chOff x="63500" y="63500"/>
            <a:chExt cx="1728089" cy="982980"/>
          </a:xfrm>
        </p:grpSpPr>
        <p:sp>
          <p:nvSpPr>
            <p:cNvPr id="487" name="Google Shape;487;g36edbd7e285_0_9"/>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8" name="Google Shape;488;g36edbd7e285_0_9"/>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9" name="Google Shape;489;g36edbd7e285_0_9"/>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490" name="Google Shape;490;g36edbd7e285_0_9"/>
          <p:cNvSpPr txBox="1"/>
          <p:nvPr/>
        </p:nvSpPr>
        <p:spPr>
          <a:xfrm>
            <a:off x="16882846" y="9172575"/>
            <a:ext cx="376500" cy="800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Clr>
                <a:srgbClr val="000000"/>
              </a:buClr>
              <a:buSzPts val="5199"/>
              <a:buFont typeface="Arial"/>
              <a:buNone/>
            </a:pPr>
            <a:r>
              <a:rPr lang="en-US" sz="5199" b="1" i="0" u="none" strike="noStrike" cap="none">
                <a:solidFill>
                  <a:srgbClr val="F97141"/>
                </a:solidFill>
                <a:latin typeface="Outfit"/>
                <a:ea typeface="Outfit"/>
                <a:cs typeface="Outfit"/>
                <a:sym typeface="Outfit"/>
              </a:rPr>
              <a:t>&gt;</a:t>
            </a:r>
            <a:endParaRPr sz="1400" b="0" i="0" u="none" strike="noStrike" cap="none">
              <a:solidFill>
                <a:srgbClr val="000000"/>
              </a:solidFill>
              <a:latin typeface="Arial"/>
              <a:ea typeface="Arial"/>
              <a:cs typeface="Arial"/>
              <a:sym typeface="Arial"/>
            </a:endParaRPr>
          </a:p>
        </p:txBody>
      </p:sp>
      <p:sp>
        <p:nvSpPr>
          <p:cNvPr id="491" name="Google Shape;491;g36edbd7e285_0_9"/>
          <p:cNvSpPr txBox="1"/>
          <p:nvPr/>
        </p:nvSpPr>
        <p:spPr>
          <a:xfrm>
            <a:off x="1104299" y="9397050"/>
            <a:ext cx="8640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Outfit"/>
                <a:ea typeface="Outfit"/>
                <a:cs typeface="Outfit"/>
                <a:sym typeface="Outfit"/>
              </a:rPr>
              <a:t>Pg: 26</a:t>
            </a:r>
            <a:endParaRPr sz="1400" b="0" i="0" u="none" strike="noStrike" cap="none">
              <a:solidFill>
                <a:srgbClr val="000000"/>
              </a:solidFill>
              <a:latin typeface="Arial"/>
              <a:ea typeface="Arial"/>
              <a:cs typeface="Arial"/>
              <a:sym typeface="Arial"/>
            </a:endParaRPr>
          </a:p>
        </p:txBody>
      </p:sp>
      <p:sp>
        <p:nvSpPr>
          <p:cNvPr id="492" name="Google Shape;492;g36edbd7e285_0_9"/>
          <p:cNvSpPr txBox="1"/>
          <p:nvPr/>
        </p:nvSpPr>
        <p:spPr>
          <a:xfrm>
            <a:off x="1028700" y="426075"/>
            <a:ext cx="51273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1100"/>
              <a:buFont typeface="Arial"/>
              <a:buNone/>
            </a:pPr>
            <a:r>
              <a:rPr lang="en-US" sz="2400" b="0" i="0" u="none" strike="noStrike" cap="none">
                <a:solidFill>
                  <a:schemeClr val="dk1"/>
                </a:solidFill>
                <a:latin typeface="Outfit"/>
                <a:ea typeface="Outfit"/>
                <a:cs typeface="Outfit"/>
                <a:sym typeface="Outfit"/>
              </a:rPr>
              <a:t>The complexities of building agents</a:t>
            </a:r>
            <a:endParaRPr sz="2400" b="0" i="0" u="none" strike="noStrike" cap="none">
              <a:solidFill>
                <a:srgbClr val="000000"/>
              </a:solidFill>
              <a:latin typeface="Outfit"/>
              <a:ea typeface="Outfit"/>
              <a:cs typeface="Outfit"/>
              <a:sym typeface="Outfit"/>
            </a:endParaRPr>
          </a:p>
        </p:txBody>
      </p:sp>
      <p:sp>
        <p:nvSpPr>
          <p:cNvPr id="493" name="Google Shape;493;g36edbd7e285_0_9"/>
          <p:cNvSpPr txBox="1"/>
          <p:nvPr/>
        </p:nvSpPr>
        <p:spPr>
          <a:xfrm>
            <a:off x="1028700" y="1212700"/>
            <a:ext cx="13079100" cy="7695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1100"/>
              <a:buFont typeface="Arial"/>
              <a:buNone/>
            </a:pPr>
            <a:r>
              <a:rPr lang="en-US" sz="5000" b="1" i="0" u="none" strike="noStrike" cap="none">
                <a:solidFill>
                  <a:srgbClr val="000000"/>
                </a:solidFill>
                <a:latin typeface="Outfit"/>
                <a:ea typeface="Outfit"/>
                <a:cs typeface="Outfit"/>
                <a:sym typeface="Outfit"/>
              </a:rPr>
              <a:t>Problem #2: exponential complexity</a:t>
            </a:r>
            <a:endParaRPr sz="5000" b="1" i="0" u="none" strike="noStrike" cap="none">
              <a:solidFill>
                <a:srgbClr val="000000"/>
              </a:solidFill>
              <a:latin typeface="Outfit"/>
              <a:ea typeface="Outfit"/>
              <a:cs typeface="Outfit"/>
              <a:sym typeface="Outfi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g36edbd7e285_0_24"/>
          <p:cNvSpPr txBox="1"/>
          <p:nvPr/>
        </p:nvSpPr>
        <p:spPr>
          <a:xfrm>
            <a:off x="1028700" y="4704300"/>
            <a:ext cx="10368600" cy="1920600"/>
          </a:xfrm>
          <a:prstGeom prst="rect">
            <a:avLst/>
          </a:prstGeom>
          <a:noFill/>
          <a:ln>
            <a:noFill/>
          </a:ln>
        </p:spPr>
        <p:txBody>
          <a:bodyPr spcFirstLastPara="1" wrap="square" lIns="0" tIns="0" rIns="0" bIns="0" anchor="t" anchorCtr="0">
            <a:spAutoFit/>
          </a:bodyPr>
          <a:lstStyle/>
          <a:p>
            <a:pPr marL="457200" marR="0" lvl="0" indent="-381000" algn="l" rtl="0">
              <a:lnSpc>
                <a:spcPct val="139958"/>
              </a:lnSpc>
              <a:spcBef>
                <a:spcPts val="0"/>
              </a:spcBef>
              <a:spcAft>
                <a:spcPts val="0"/>
              </a:spcAft>
              <a:buClr>
                <a:srgbClr val="000000"/>
              </a:buClr>
              <a:buSzPts val="2400"/>
              <a:buFont typeface="Outfit"/>
              <a:buChar char="●"/>
            </a:pPr>
            <a:r>
              <a:rPr lang="en-US" sz="2400" b="0" i="0" u="none" strike="noStrike" cap="none">
                <a:solidFill>
                  <a:srgbClr val="000000"/>
                </a:solidFill>
                <a:latin typeface="Outfit"/>
                <a:ea typeface="Outfit"/>
                <a:cs typeface="Outfit"/>
                <a:sym typeface="Outfi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
                  </a:ext>
                </a:extLst>
              </a:rPr>
              <a:t>Agents get 80% of the way there, then hit an insurmountable wall</a:t>
            </a:r>
            <a:r>
              <a:rPr lang="en-US" sz="2400" b="0" i="0" u="none" strike="noStrike" cap="none">
                <a:solidFill>
                  <a:srgbClr val="000000"/>
                </a:solidFill>
                <a:latin typeface="Outfit"/>
                <a:ea typeface="Outfit"/>
                <a:cs typeface="Outfit"/>
                <a:sym typeface="Outfit"/>
              </a:rPr>
              <a:t>, the missing 20% is what would probably bring the real value</a:t>
            </a:r>
            <a:endParaRPr sz="2400" b="0" i="0" u="none" strike="noStrike" cap="none">
              <a:solidFill>
                <a:srgbClr val="000000"/>
              </a:solidFill>
              <a:latin typeface="Outfit"/>
              <a:ea typeface="Outfit"/>
              <a:cs typeface="Outfit"/>
              <a:sym typeface="Outfit"/>
            </a:endParaRPr>
          </a:p>
          <a:p>
            <a:pPr marL="457200" marR="0" lvl="0" indent="-381000" algn="l" rtl="0">
              <a:lnSpc>
                <a:spcPct val="139958"/>
              </a:lnSpc>
              <a:spcBef>
                <a:spcPts val="0"/>
              </a:spcBef>
              <a:spcAft>
                <a:spcPts val="0"/>
              </a:spcAft>
              <a:buClr>
                <a:srgbClr val="000000"/>
              </a:buClr>
              <a:buSzPts val="2400"/>
              <a:buFont typeface="Outfit"/>
              <a:buChar char="●"/>
            </a:pPr>
            <a:r>
              <a:rPr lang="en-US" sz="2400" b="1" i="0" u="none" strike="noStrike" cap="none">
                <a:solidFill>
                  <a:srgbClr val="000000"/>
                </a:solidFill>
                <a:latin typeface="Outfit"/>
                <a:ea typeface="Outfit"/>
                <a:cs typeface="Outfit"/>
                <a:sym typeface="Outfit"/>
              </a:rPr>
              <a:t>Edge cases</a:t>
            </a:r>
            <a:r>
              <a:rPr lang="en-US" sz="2400" b="0" i="0" u="none" strike="noStrike" cap="none">
                <a:solidFill>
                  <a:srgbClr val="000000"/>
                </a:solidFill>
                <a:latin typeface="Outfit"/>
                <a:ea typeface="Outfit"/>
                <a:cs typeface="Outfit"/>
                <a:sym typeface="Outfit"/>
              </a:rPr>
              <a:t> and exceptions </a:t>
            </a:r>
            <a:r>
              <a:rPr lang="en-US" sz="2400" b="1" i="0" u="none" strike="noStrike" cap="none">
                <a:solidFill>
                  <a:srgbClr val="000000"/>
                </a:solidFill>
                <a:latin typeface="Outfit"/>
                <a:ea typeface="Outfit"/>
                <a:cs typeface="Outfit"/>
                <a:sym typeface="Outfit"/>
              </a:rPr>
              <a:t>consume 90% of development time</a:t>
            </a:r>
            <a:endParaRPr sz="2400" b="1" i="0" u="none" strike="noStrike" cap="none">
              <a:solidFill>
                <a:srgbClr val="000000"/>
              </a:solidFill>
              <a:latin typeface="Outfit"/>
              <a:ea typeface="Outfit"/>
              <a:cs typeface="Outfit"/>
              <a:sym typeface="Outfit"/>
            </a:endParaRPr>
          </a:p>
          <a:p>
            <a:pPr marL="457200" marR="0" lvl="0" indent="-381000" algn="l" rtl="0">
              <a:lnSpc>
                <a:spcPct val="139958"/>
              </a:lnSpc>
              <a:spcBef>
                <a:spcPts val="0"/>
              </a:spcBef>
              <a:spcAft>
                <a:spcPts val="0"/>
              </a:spcAft>
              <a:buClr>
                <a:srgbClr val="000000"/>
              </a:buClr>
              <a:buSzPts val="2400"/>
              <a:buFont typeface="Outfit"/>
              <a:buChar char="●"/>
            </a:pPr>
            <a:r>
              <a:rPr lang="en-US" sz="2400" b="0" i="0" u="none" strike="noStrike" cap="none">
                <a:solidFill>
                  <a:srgbClr val="000000"/>
                </a:solidFill>
                <a:latin typeface="Outfit"/>
                <a:ea typeface="Outfit"/>
                <a:cs typeface="Outfit"/>
                <a:sym typeface="Outfit"/>
              </a:rPr>
              <a:t>Teams spend months debugging instead of building features</a:t>
            </a:r>
            <a:endParaRPr sz="2400" b="0" i="0" u="none" strike="noStrike" cap="none">
              <a:solidFill>
                <a:srgbClr val="000000"/>
              </a:solidFill>
              <a:latin typeface="Outfit"/>
              <a:ea typeface="Outfit"/>
              <a:cs typeface="Outfit"/>
              <a:sym typeface="Outfit"/>
            </a:endParaRPr>
          </a:p>
        </p:txBody>
      </p:sp>
      <p:cxnSp>
        <p:nvCxnSpPr>
          <p:cNvPr id="499" name="Google Shape;499;g36edbd7e285_0_24"/>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500" name="Google Shape;500;g36edbd7e285_0_24"/>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501" name="Google Shape;501;g36edbd7e285_0_24"/>
          <p:cNvGrpSpPr/>
          <p:nvPr/>
        </p:nvGrpSpPr>
        <p:grpSpPr>
          <a:xfrm>
            <a:off x="16363515" y="505438"/>
            <a:ext cx="864045" cy="491490"/>
            <a:chOff x="63500" y="63500"/>
            <a:chExt cx="1728089" cy="982980"/>
          </a:xfrm>
        </p:grpSpPr>
        <p:sp>
          <p:nvSpPr>
            <p:cNvPr id="502" name="Google Shape;502;g36edbd7e285_0_24"/>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3" name="Google Shape;503;g36edbd7e285_0_24"/>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4" name="Google Shape;504;g36edbd7e285_0_24"/>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505" name="Google Shape;505;g36edbd7e285_0_24"/>
          <p:cNvSpPr txBox="1"/>
          <p:nvPr/>
        </p:nvSpPr>
        <p:spPr>
          <a:xfrm>
            <a:off x="16882846" y="9172575"/>
            <a:ext cx="376500" cy="800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Clr>
                <a:srgbClr val="000000"/>
              </a:buClr>
              <a:buSzPts val="5199"/>
              <a:buFont typeface="Arial"/>
              <a:buNone/>
            </a:pPr>
            <a:r>
              <a:rPr lang="en-US" sz="5199" b="1" i="0" u="none" strike="noStrike" cap="none">
                <a:solidFill>
                  <a:srgbClr val="F97141"/>
                </a:solidFill>
                <a:latin typeface="Outfit"/>
                <a:ea typeface="Outfit"/>
                <a:cs typeface="Outfit"/>
                <a:sym typeface="Outfit"/>
              </a:rPr>
              <a:t>&gt;</a:t>
            </a:r>
            <a:endParaRPr sz="1400" b="0" i="0" u="none" strike="noStrike" cap="none">
              <a:solidFill>
                <a:srgbClr val="000000"/>
              </a:solidFill>
              <a:latin typeface="Arial"/>
              <a:ea typeface="Arial"/>
              <a:cs typeface="Arial"/>
              <a:sym typeface="Arial"/>
            </a:endParaRPr>
          </a:p>
        </p:txBody>
      </p:sp>
      <p:sp>
        <p:nvSpPr>
          <p:cNvPr id="506" name="Google Shape;506;g36edbd7e285_0_24"/>
          <p:cNvSpPr txBox="1"/>
          <p:nvPr/>
        </p:nvSpPr>
        <p:spPr>
          <a:xfrm>
            <a:off x="1104296" y="9397050"/>
            <a:ext cx="11163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Outfit"/>
                <a:ea typeface="Outfit"/>
                <a:cs typeface="Outfit"/>
                <a:sym typeface="Outfit"/>
              </a:rPr>
              <a:t>Pg: 27</a:t>
            </a:r>
            <a:endParaRPr sz="1400" b="0" i="0" u="none" strike="noStrike" cap="none">
              <a:solidFill>
                <a:srgbClr val="000000"/>
              </a:solidFill>
              <a:latin typeface="Arial"/>
              <a:ea typeface="Arial"/>
              <a:cs typeface="Arial"/>
              <a:sym typeface="Arial"/>
            </a:endParaRPr>
          </a:p>
        </p:txBody>
      </p:sp>
      <p:sp>
        <p:nvSpPr>
          <p:cNvPr id="507" name="Google Shape;507;g36edbd7e285_0_24"/>
          <p:cNvSpPr txBox="1"/>
          <p:nvPr/>
        </p:nvSpPr>
        <p:spPr>
          <a:xfrm>
            <a:off x="1028700" y="426075"/>
            <a:ext cx="51273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1100"/>
              <a:buFont typeface="Arial"/>
              <a:buNone/>
            </a:pPr>
            <a:r>
              <a:rPr lang="en-US" sz="2400" b="0" i="0" u="none" strike="noStrike" cap="none">
                <a:solidFill>
                  <a:schemeClr val="dk1"/>
                </a:solidFill>
                <a:latin typeface="Outfit"/>
                <a:ea typeface="Outfit"/>
                <a:cs typeface="Outfit"/>
                <a:sym typeface="Outfit"/>
              </a:rPr>
              <a:t>The complexities of building agents</a:t>
            </a:r>
            <a:endParaRPr sz="2400" b="0" i="0" u="none" strike="noStrike" cap="none">
              <a:solidFill>
                <a:srgbClr val="000000"/>
              </a:solidFill>
              <a:latin typeface="Outfit"/>
              <a:ea typeface="Outfit"/>
              <a:cs typeface="Outfit"/>
              <a:sym typeface="Outfit"/>
            </a:endParaRPr>
          </a:p>
        </p:txBody>
      </p:sp>
      <p:sp>
        <p:nvSpPr>
          <p:cNvPr id="508" name="Google Shape;508;g36edbd7e285_0_24"/>
          <p:cNvSpPr txBox="1"/>
          <p:nvPr/>
        </p:nvSpPr>
        <p:spPr>
          <a:xfrm>
            <a:off x="1028700" y="1212700"/>
            <a:ext cx="13079100" cy="7695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1100"/>
              <a:buFont typeface="Arial"/>
              <a:buNone/>
            </a:pPr>
            <a:r>
              <a:rPr lang="en-US" sz="5000" b="1" i="0" u="none" strike="noStrike" cap="none">
                <a:solidFill>
                  <a:srgbClr val="000000"/>
                </a:solidFill>
                <a:latin typeface="Outfit"/>
                <a:ea typeface="Outfit"/>
                <a:cs typeface="Outfit"/>
                <a:sym typeface="Outfit"/>
              </a:rPr>
              <a:t>Problem #3: the “almost working” trap</a:t>
            </a:r>
            <a:endParaRPr sz="5000" b="1" i="0" u="none" strike="noStrike" cap="none">
              <a:solidFill>
                <a:srgbClr val="000000"/>
              </a:solidFill>
              <a:latin typeface="Outfit"/>
              <a:ea typeface="Outfit"/>
              <a:cs typeface="Outfit"/>
              <a:sym typeface="Outfi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g36edbd7e285_0_302"/>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35917" r="-20124" b="-1455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4" name="Google Shape;514;g36edbd7e285_0_302"/>
          <p:cNvSpPr txBox="1"/>
          <p:nvPr/>
        </p:nvSpPr>
        <p:spPr>
          <a:xfrm>
            <a:off x="1028700" y="4479925"/>
            <a:ext cx="13046400" cy="430835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6999"/>
              <a:buFont typeface="Arial"/>
              <a:buNone/>
            </a:pPr>
            <a:r>
              <a:rPr lang="en-US" sz="6999" b="0" i="0" u="none" strike="noStrike" cap="none" dirty="0">
                <a:solidFill>
                  <a:srgbClr val="FFFFFF"/>
                </a:solidFill>
                <a:latin typeface="Outfit"/>
                <a:ea typeface="Outfit"/>
                <a:cs typeface="Outfit"/>
                <a:sym typeface="Outfit"/>
              </a:rPr>
              <a:t>[POLL] How often do you or your team achieve the desired AI model behavior using prompts alone?</a:t>
            </a:r>
          </a:p>
        </p:txBody>
      </p:sp>
      <p:cxnSp>
        <p:nvCxnSpPr>
          <p:cNvPr id="515" name="Google Shape;515;g36edbd7e285_0_302"/>
          <p:cNvCxnSpPr/>
          <p:nvPr/>
        </p:nvCxnSpPr>
        <p:spPr>
          <a:xfrm>
            <a:off x="1028700" y="4271210"/>
            <a:ext cx="11361300" cy="0"/>
          </a:xfrm>
          <a:prstGeom prst="straightConnector1">
            <a:avLst/>
          </a:prstGeom>
          <a:noFill/>
          <a:ln w="38100" cap="flat" cmpd="sng">
            <a:solidFill>
              <a:srgbClr val="FFFFFF"/>
            </a:solidFill>
            <a:prstDash val="solid"/>
            <a:round/>
            <a:headEnd type="none" w="sm" len="sm"/>
            <a:tailEnd type="none" w="sm" len="sm"/>
          </a:ln>
        </p:spPr>
      </p:cxnSp>
      <p:sp>
        <p:nvSpPr>
          <p:cNvPr id="516" name="Google Shape;516;g36edbd7e285_0_302"/>
          <p:cNvSpPr/>
          <p:nvPr/>
        </p:nvSpPr>
        <p:spPr>
          <a:xfrm>
            <a:off x="15224028" y="312480"/>
            <a:ext cx="2035272" cy="716220"/>
          </a:xfrm>
          <a:custGeom>
            <a:avLst/>
            <a:gdLst/>
            <a:ahLst/>
            <a:cxnLst/>
            <a:rect l="l" t="t" r="r" b="b"/>
            <a:pathLst>
              <a:path w="2035272" h="716220" extrusionOk="0">
                <a:moveTo>
                  <a:pt x="0" y="0"/>
                </a:moveTo>
                <a:lnTo>
                  <a:pt x="2035272" y="0"/>
                </a:lnTo>
                <a:lnTo>
                  <a:pt x="2035272" y="716220"/>
                </a:lnTo>
                <a:lnTo>
                  <a:pt x="0" y="716220"/>
                </a:lnTo>
                <a:lnTo>
                  <a:pt x="0" y="0"/>
                </a:lnTo>
                <a:close/>
              </a:path>
            </a:pathLst>
          </a:custGeom>
          <a:blipFill rotWithShape="1">
            <a:blip r:embed="rId4">
              <a:alphaModFix/>
            </a:blip>
            <a:stretch>
              <a:fillRect l="-29715" t="-66094" r="-27794" b="-85560"/>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cxnSp>
        <p:nvCxnSpPr>
          <p:cNvPr id="535" name="Google Shape;535;g36edbd7e285_0_458"/>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536" name="Google Shape;536;g36edbd7e285_0_458"/>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537" name="Google Shape;537;g36edbd7e285_0_458"/>
          <p:cNvGrpSpPr/>
          <p:nvPr/>
        </p:nvGrpSpPr>
        <p:grpSpPr>
          <a:xfrm>
            <a:off x="16363515" y="505438"/>
            <a:ext cx="864045" cy="491490"/>
            <a:chOff x="63500" y="63500"/>
            <a:chExt cx="1728089" cy="982980"/>
          </a:xfrm>
        </p:grpSpPr>
        <p:sp>
          <p:nvSpPr>
            <p:cNvPr id="538" name="Google Shape;538;g36edbd7e285_0_458"/>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9" name="Google Shape;539;g36edbd7e285_0_458"/>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40" name="Google Shape;540;g36edbd7e285_0_458"/>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541" name="Google Shape;541;g36edbd7e285_0_458"/>
          <p:cNvSpPr txBox="1"/>
          <p:nvPr/>
        </p:nvSpPr>
        <p:spPr>
          <a:xfrm>
            <a:off x="16882846" y="9172575"/>
            <a:ext cx="376500" cy="800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Clr>
                <a:srgbClr val="000000"/>
              </a:buClr>
              <a:buSzPts val="5199"/>
              <a:buFont typeface="Arial"/>
              <a:buNone/>
            </a:pPr>
            <a:r>
              <a:rPr lang="en-US" sz="5199" b="1" i="0" u="none" strike="noStrike" cap="none">
                <a:solidFill>
                  <a:srgbClr val="F97141"/>
                </a:solidFill>
                <a:latin typeface="Outfit"/>
                <a:ea typeface="Outfit"/>
                <a:cs typeface="Outfit"/>
                <a:sym typeface="Outfit"/>
              </a:rPr>
              <a:t>&gt;</a:t>
            </a:r>
            <a:endParaRPr sz="1400" b="0" i="0" u="none" strike="noStrike" cap="none">
              <a:solidFill>
                <a:srgbClr val="000000"/>
              </a:solidFill>
              <a:latin typeface="Arial"/>
              <a:ea typeface="Arial"/>
              <a:cs typeface="Arial"/>
              <a:sym typeface="Arial"/>
            </a:endParaRPr>
          </a:p>
        </p:txBody>
      </p:sp>
      <p:sp>
        <p:nvSpPr>
          <p:cNvPr id="542" name="Google Shape;542;g36edbd7e285_0_458"/>
          <p:cNvSpPr txBox="1"/>
          <p:nvPr/>
        </p:nvSpPr>
        <p:spPr>
          <a:xfrm>
            <a:off x="1017488" y="9339177"/>
            <a:ext cx="1037620"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dirty="0">
                <a:solidFill>
                  <a:srgbClr val="000000"/>
                </a:solidFill>
                <a:latin typeface="Outfit"/>
                <a:ea typeface="Outfit"/>
                <a:cs typeface="Outfit"/>
                <a:sym typeface="Outfit"/>
              </a:rPr>
              <a:t>Pg: 2</a:t>
            </a:r>
            <a:r>
              <a:rPr lang="en-US" sz="2400" dirty="0">
                <a:latin typeface="Outfit"/>
                <a:ea typeface="Outfit"/>
                <a:cs typeface="Outfit"/>
                <a:sym typeface="Outfit"/>
              </a:rPr>
              <a:t>9</a:t>
            </a:r>
            <a:endParaRPr sz="1400" b="0" i="0" u="none" strike="noStrike" cap="none" dirty="0">
              <a:solidFill>
                <a:srgbClr val="000000"/>
              </a:solidFill>
              <a:latin typeface="Arial"/>
              <a:ea typeface="Arial"/>
              <a:cs typeface="Arial"/>
              <a:sym typeface="Arial"/>
            </a:endParaRPr>
          </a:p>
        </p:txBody>
      </p:sp>
      <p:sp>
        <p:nvSpPr>
          <p:cNvPr id="543" name="Google Shape;543;g36edbd7e285_0_458"/>
          <p:cNvSpPr txBox="1"/>
          <p:nvPr/>
        </p:nvSpPr>
        <p:spPr>
          <a:xfrm>
            <a:off x="1028700" y="426075"/>
            <a:ext cx="51273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1100"/>
              <a:buFont typeface="Arial"/>
              <a:buNone/>
            </a:pPr>
            <a:r>
              <a:rPr lang="en-US" sz="2400" b="0" i="0" u="none" strike="noStrike" cap="none">
                <a:solidFill>
                  <a:schemeClr val="dk1"/>
                </a:solidFill>
                <a:latin typeface="Outfit"/>
                <a:ea typeface="Outfit"/>
                <a:cs typeface="Outfit"/>
                <a:sym typeface="Outfit"/>
              </a:rPr>
              <a:t>The complexities of building agents</a:t>
            </a:r>
            <a:endParaRPr sz="2400" b="0" i="0" u="none" strike="noStrike" cap="none">
              <a:solidFill>
                <a:srgbClr val="000000"/>
              </a:solidFill>
              <a:latin typeface="Outfit"/>
              <a:ea typeface="Outfit"/>
              <a:cs typeface="Outfit"/>
              <a:sym typeface="Outfit"/>
            </a:endParaRPr>
          </a:p>
        </p:txBody>
      </p:sp>
      <p:sp>
        <p:nvSpPr>
          <p:cNvPr id="544" name="Google Shape;544;g36edbd7e285_0_458"/>
          <p:cNvSpPr txBox="1"/>
          <p:nvPr/>
        </p:nvSpPr>
        <p:spPr>
          <a:xfrm>
            <a:off x="1028700" y="1212700"/>
            <a:ext cx="13079100" cy="7695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1100"/>
              <a:buFont typeface="Arial"/>
              <a:buNone/>
            </a:pPr>
            <a:r>
              <a:rPr lang="en-US" sz="5000" b="1" i="0" u="none" strike="noStrike" cap="none">
                <a:solidFill>
                  <a:srgbClr val="000000"/>
                </a:solidFill>
                <a:latin typeface="Outfit"/>
                <a:ea typeface="Outfit"/>
                <a:cs typeface="Outfit"/>
                <a:sym typeface="Outfit"/>
              </a:rPr>
              <a:t>Most of the agents work “sometimes”</a:t>
            </a:r>
            <a:endParaRPr sz="5000" b="1" i="0" u="none" strike="noStrike" cap="none">
              <a:solidFill>
                <a:srgbClr val="000000"/>
              </a:solidFill>
              <a:latin typeface="Outfit"/>
              <a:ea typeface="Outfit"/>
              <a:cs typeface="Outfit"/>
              <a:sym typeface="Outfit"/>
            </a:endParaRPr>
          </a:p>
        </p:txBody>
      </p:sp>
      <p:pic>
        <p:nvPicPr>
          <p:cNvPr id="545" name="Google Shape;545;g36edbd7e285_0_458" title="Screenshot 2025-07-14 at 00.40.44.png"/>
          <p:cNvPicPr preferRelativeResize="0"/>
          <p:nvPr/>
        </p:nvPicPr>
        <p:blipFill rotWithShape="1">
          <a:blip r:embed="rId3">
            <a:alphaModFix/>
          </a:blip>
          <a:srcRect/>
          <a:stretch/>
        </p:blipFill>
        <p:spPr>
          <a:xfrm>
            <a:off x="1028700" y="3314700"/>
            <a:ext cx="16230599" cy="6017225"/>
          </a:xfrm>
          <a:prstGeom prst="rect">
            <a:avLst/>
          </a:prstGeom>
          <a:noFill/>
          <a:ln>
            <a:noFill/>
          </a:ln>
        </p:spPr>
      </p:pic>
      <p:sp>
        <p:nvSpPr>
          <p:cNvPr id="546" name="Google Shape;546;g36edbd7e285_0_458"/>
          <p:cNvSpPr txBox="1"/>
          <p:nvPr/>
        </p:nvSpPr>
        <p:spPr>
          <a:xfrm>
            <a:off x="1104300" y="2166200"/>
            <a:ext cx="13944600" cy="8865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Outfit"/>
                <a:ea typeface="Outfit"/>
                <a:cs typeface="Outfit"/>
                <a:sym typeface="Outfit"/>
              </a:rPr>
              <a:t>We asked 100+ AI engineers </a:t>
            </a:r>
            <a:r>
              <a:rPr lang="en-US" sz="2400" b="0" i="1" u="none" strike="noStrike" cap="none">
                <a:solidFill>
                  <a:srgbClr val="000000"/>
                </a:solidFill>
                <a:latin typeface="Outfit"/>
                <a:ea typeface="Outfit"/>
                <a:cs typeface="Outfit"/>
                <a:sym typeface="Outfit"/>
              </a:rPr>
              <a:t>“How often do you or your team achieve the desired AI model behavior using prompts alone?”</a:t>
            </a:r>
            <a:endParaRPr sz="2400" b="0" i="1" u="none" strike="noStrike" cap="none">
              <a:solidFill>
                <a:srgbClr val="000000"/>
              </a:solidFill>
              <a:latin typeface="Outfit"/>
              <a:ea typeface="Outfit"/>
              <a:cs typeface="Outfit"/>
              <a:sym typeface="Outfi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7"/>
        <p:cNvGrpSpPr/>
        <p:nvPr/>
      </p:nvGrpSpPr>
      <p:grpSpPr>
        <a:xfrm>
          <a:off x="0" y="0"/>
          <a:ext cx="0" cy="0"/>
          <a:chOff x="0" y="0"/>
          <a:chExt cx="0" cy="0"/>
        </a:xfrm>
      </p:grpSpPr>
      <p:sp>
        <p:nvSpPr>
          <p:cNvPr id="118" name="Google Shape;118;p4"/>
          <p:cNvSpPr/>
          <p:nvPr/>
        </p:nvSpPr>
        <p:spPr>
          <a:xfrm>
            <a:off x="15224028" y="312480"/>
            <a:ext cx="2035272" cy="716220"/>
          </a:xfrm>
          <a:custGeom>
            <a:avLst/>
            <a:gdLst/>
            <a:ahLst/>
            <a:cxnLst/>
            <a:rect l="l" t="t" r="r" b="b"/>
            <a:pathLst>
              <a:path w="2035272" h="716220" extrusionOk="0">
                <a:moveTo>
                  <a:pt x="0" y="0"/>
                </a:moveTo>
                <a:lnTo>
                  <a:pt x="2035272" y="0"/>
                </a:lnTo>
                <a:lnTo>
                  <a:pt x="2035272" y="716220"/>
                </a:lnTo>
                <a:lnTo>
                  <a:pt x="0" y="716220"/>
                </a:lnTo>
                <a:lnTo>
                  <a:pt x="0" y="0"/>
                </a:lnTo>
                <a:close/>
              </a:path>
            </a:pathLst>
          </a:custGeom>
          <a:blipFill rotWithShape="1">
            <a:blip r:embed="rId3">
              <a:alphaModFix/>
            </a:blip>
            <a:stretch>
              <a:fillRect l="-29713" t="-66094" r="-27801" b="-85560"/>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119" name="Google Shape;119;p4"/>
          <p:cNvGrpSpPr/>
          <p:nvPr/>
        </p:nvGrpSpPr>
        <p:grpSpPr>
          <a:xfrm>
            <a:off x="2514600" y="3395165"/>
            <a:ext cx="2791564" cy="2791564"/>
            <a:chOff x="0" y="0"/>
            <a:chExt cx="812800" cy="812800"/>
          </a:xfrm>
        </p:grpSpPr>
        <p:sp>
          <p:nvSpPr>
            <p:cNvPr id="120" name="Google Shape;120;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CD8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1" name="Google Shape;121;p4"/>
            <p:cNvSpPr txBox="1"/>
            <p:nvPr/>
          </p:nvSpPr>
          <p:spPr>
            <a:xfrm>
              <a:off x="76200" y="66675"/>
              <a:ext cx="660400" cy="669925"/>
            </a:xfrm>
            <a:prstGeom prst="rect">
              <a:avLst/>
            </a:prstGeom>
            <a:noFill/>
            <a:ln>
              <a:noFill/>
            </a:ln>
          </p:spPr>
          <p:txBody>
            <a:bodyPr spcFirstLastPara="1" wrap="square" lIns="10975" tIns="10975" rIns="10975" bIns="10975" anchor="ctr" anchorCtr="0">
              <a:noAutofit/>
            </a:bodyPr>
            <a:lstStyle/>
            <a:p>
              <a:pPr marL="0" marR="0" lvl="0" indent="0" algn="ctr" rtl="0">
                <a:lnSpc>
                  <a:spcPct val="11777"/>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22" name="Google Shape;122;p4"/>
          <p:cNvSpPr txBox="1"/>
          <p:nvPr/>
        </p:nvSpPr>
        <p:spPr>
          <a:xfrm>
            <a:off x="2170922" y="6200273"/>
            <a:ext cx="3478800" cy="5541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3600"/>
              <a:buFont typeface="Arial"/>
              <a:buNone/>
            </a:pPr>
            <a:r>
              <a:rPr lang="en-US" sz="3600" b="0" i="0" u="none" strike="noStrike" cap="none">
                <a:solidFill>
                  <a:srgbClr val="FFFFFF"/>
                </a:solidFill>
                <a:latin typeface="Outfit"/>
                <a:ea typeface="Outfit"/>
                <a:cs typeface="Outfit"/>
                <a:sym typeface="Outfit"/>
              </a:rPr>
              <a:t>Gabriele Venturi</a:t>
            </a:r>
            <a:endParaRPr sz="1400" b="0" i="0" u="none" strike="noStrike" cap="none">
              <a:solidFill>
                <a:srgbClr val="000000"/>
              </a:solidFill>
              <a:latin typeface="Arial"/>
              <a:ea typeface="Arial"/>
              <a:cs typeface="Arial"/>
              <a:sym typeface="Arial"/>
            </a:endParaRPr>
          </a:p>
        </p:txBody>
      </p:sp>
      <p:sp>
        <p:nvSpPr>
          <p:cNvPr id="123" name="Google Shape;123;p4"/>
          <p:cNvSpPr txBox="1"/>
          <p:nvPr/>
        </p:nvSpPr>
        <p:spPr>
          <a:xfrm>
            <a:off x="2170922" y="6867993"/>
            <a:ext cx="3478800" cy="3693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Clr>
                <a:srgbClr val="000000"/>
              </a:buClr>
              <a:buSzPts val="2400"/>
              <a:buFont typeface="Arial"/>
              <a:buNone/>
            </a:pPr>
            <a:r>
              <a:rPr lang="en-US" sz="2400" b="0" i="0" u="none" strike="noStrike" cap="none">
                <a:solidFill>
                  <a:srgbClr val="FFFFFF"/>
                </a:solidFill>
                <a:latin typeface="Outfit"/>
                <a:ea typeface="Outfit"/>
                <a:cs typeface="Outfit"/>
                <a:sym typeface="Outfit"/>
              </a:rPr>
              <a:t>Founder @ PandasAI</a:t>
            </a:r>
            <a:endParaRPr sz="1400" b="0" i="0" u="none" strike="noStrike" cap="none">
              <a:solidFill>
                <a:srgbClr val="000000"/>
              </a:solidFill>
              <a:latin typeface="Arial"/>
              <a:ea typeface="Arial"/>
              <a:cs typeface="Arial"/>
              <a:sym typeface="Arial"/>
            </a:endParaRPr>
          </a:p>
        </p:txBody>
      </p:sp>
      <p:cxnSp>
        <p:nvCxnSpPr>
          <p:cNvPr id="124" name="Google Shape;124;p4"/>
          <p:cNvCxnSpPr/>
          <p:nvPr/>
        </p:nvCxnSpPr>
        <p:spPr>
          <a:xfrm>
            <a:off x="2170922" y="6831313"/>
            <a:ext cx="3415861" cy="19050"/>
          </a:xfrm>
          <a:prstGeom prst="straightConnector1">
            <a:avLst/>
          </a:prstGeom>
          <a:noFill/>
          <a:ln w="38100" cap="flat" cmpd="sng">
            <a:solidFill>
              <a:srgbClr val="FFFFFF"/>
            </a:solidFill>
            <a:prstDash val="solid"/>
            <a:round/>
            <a:headEnd type="none" w="sm" len="sm"/>
            <a:tailEnd type="none" w="sm" len="sm"/>
          </a:ln>
        </p:spPr>
      </p:cxnSp>
      <p:sp>
        <p:nvSpPr>
          <p:cNvPr id="125" name="Google Shape;125;p4"/>
          <p:cNvSpPr txBox="1"/>
          <p:nvPr/>
        </p:nvSpPr>
        <p:spPr>
          <a:xfrm>
            <a:off x="8641280" y="3521284"/>
            <a:ext cx="8618019" cy="4422567"/>
          </a:xfrm>
          <a:prstGeom prst="rect">
            <a:avLst/>
          </a:prstGeom>
          <a:noFill/>
          <a:ln>
            <a:noFill/>
          </a:ln>
        </p:spPr>
        <p:txBody>
          <a:bodyPr spcFirstLastPara="1" wrap="square" lIns="91425" tIns="45700" rIns="91425" bIns="45700" anchor="t" anchorCtr="0">
            <a:noAutofit/>
          </a:bodyPr>
          <a:lstStyle/>
          <a:p>
            <a:pPr marL="457200" marR="0" lvl="0" indent="-355600" algn="l" rtl="0">
              <a:lnSpc>
                <a:spcPct val="100000"/>
              </a:lnSpc>
              <a:spcBef>
                <a:spcPts val="1000"/>
              </a:spcBef>
              <a:spcAft>
                <a:spcPts val="0"/>
              </a:spcAft>
              <a:buClr>
                <a:schemeClr val="lt1"/>
              </a:buClr>
              <a:buSzPts val="2000"/>
              <a:buFont typeface="Arial"/>
              <a:buChar char="•"/>
            </a:pPr>
            <a:r>
              <a:rPr lang="en-US" sz="2000" b="1" i="0" u="none" strike="noStrike" cap="none">
                <a:solidFill>
                  <a:schemeClr val="lt1"/>
                </a:solidFill>
                <a:latin typeface="Outfit"/>
                <a:ea typeface="Outfit"/>
                <a:cs typeface="Outfit"/>
                <a:sym typeface="Outfit"/>
              </a:rPr>
              <a:t>Serial entrepreneur and software engineer</a:t>
            </a:r>
            <a:r>
              <a:rPr lang="en-US" sz="2000" b="0" i="0" u="none" strike="noStrike" cap="none">
                <a:solidFill>
                  <a:schemeClr val="lt1"/>
                </a:solidFill>
                <a:latin typeface="Outfit"/>
                <a:ea typeface="Outfit"/>
                <a:cs typeface="Outfit"/>
                <a:sym typeface="Outfit"/>
              </a:rPr>
              <a:t>, founder of PandasAI and PandaAGI — open-source platforms focused on building explainable, programmable, and secure AI agents that can operate on real data and infrastructure.</a:t>
            </a:r>
            <a:endParaRPr sz="2000" b="0" i="0" u="none" strike="noStrike" cap="none">
              <a:solidFill>
                <a:schemeClr val="lt1"/>
              </a:solidFill>
              <a:latin typeface="Outfit"/>
              <a:ea typeface="Outfit"/>
              <a:cs typeface="Outfit"/>
              <a:sym typeface="Outfit"/>
            </a:endParaRPr>
          </a:p>
          <a:p>
            <a:pPr marL="457200" marR="0" lvl="0" indent="-355600" algn="l" rtl="0">
              <a:lnSpc>
                <a:spcPct val="100000"/>
              </a:lnSpc>
              <a:spcBef>
                <a:spcPts val="1000"/>
              </a:spcBef>
              <a:spcAft>
                <a:spcPts val="0"/>
              </a:spcAft>
              <a:buClr>
                <a:schemeClr val="lt1"/>
              </a:buClr>
              <a:buSzPts val="2000"/>
              <a:buFont typeface="Arial"/>
              <a:buChar char="•"/>
            </a:pPr>
            <a:r>
              <a:rPr lang="en-US" sz="2000" b="1" i="0" u="none" strike="noStrike" cap="none">
                <a:solidFill>
                  <a:schemeClr val="lt1"/>
                </a:solidFill>
                <a:latin typeface="Outfit"/>
                <a:ea typeface="Outfit"/>
                <a:cs typeface="Outfit"/>
                <a:sym typeface="Outfit"/>
              </a:rPr>
              <a:t>Y Combinator alum</a:t>
            </a:r>
            <a:r>
              <a:rPr lang="en-US" sz="2000" b="0" i="0" u="none" strike="noStrike" cap="none">
                <a:solidFill>
                  <a:schemeClr val="lt1"/>
                </a:solidFill>
                <a:latin typeface="Outfit"/>
                <a:ea typeface="Outfit"/>
                <a:cs typeface="Outfit"/>
                <a:sym typeface="Outfit"/>
              </a:rPr>
              <a:t>, with experience launching and scaling multiple startups, and collaborating with Fortune 500 companies to bring AI into production and automate complex workflows.</a:t>
            </a:r>
            <a:endParaRPr sz="2000" b="0" i="0" u="none" strike="noStrike" cap="none">
              <a:solidFill>
                <a:schemeClr val="lt1"/>
              </a:solidFill>
              <a:latin typeface="Outfit"/>
              <a:ea typeface="Outfit"/>
              <a:cs typeface="Outfit"/>
              <a:sym typeface="Outfit"/>
            </a:endParaRPr>
          </a:p>
          <a:p>
            <a:pPr marL="457200" marR="0" lvl="0" indent="-355600" algn="l" rtl="0">
              <a:lnSpc>
                <a:spcPct val="100000"/>
              </a:lnSpc>
              <a:spcBef>
                <a:spcPts val="1000"/>
              </a:spcBef>
              <a:spcAft>
                <a:spcPts val="0"/>
              </a:spcAft>
              <a:buClr>
                <a:schemeClr val="lt1"/>
              </a:buClr>
              <a:buSzPts val="2000"/>
              <a:buFont typeface="Arial"/>
              <a:buChar char="•"/>
            </a:pPr>
            <a:r>
              <a:rPr lang="en-US" sz="2000" b="1" i="0" u="none" strike="noStrike" cap="none">
                <a:solidFill>
                  <a:schemeClr val="lt1"/>
                </a:solidFill>
                <a:latin typeface="Outfit"/>
                <a:ea typeface="Outfit"/>
                <a:cs typeface="Outfit"/>
                <a:sym typeface="Outfit"/>
              </a:rPr>
              <a:t>Builder with a mission to make AI tools developers can trust</a:t>
            </a:r>
            <a:r>
              <a:rPr lang="en-US" sz="2000" b="0" i="0" u="none" strike="noStrike" cap="none">
                <a:solidFill>
                  <a:schemeClr val="lt1"/>
                </a:solidFill>
                <a:latin typeface="Outfit"/>
                <a:ea typeface="Outfit"/>
                <a:cs typeface="Outfit"/>
                <a:sym typeface="Outfit"/>
              </a:rPr>
              <a:t> — bridging the gap between research and real-world use through deterministic design, full transparency, and practical developer experience.</a:t>
            </a:r>
            <a:endParaRPr sz="2000" b="0" i="0" u="none" strike="noStrike" cap="none">
              <a:solidFill>
                <a:schemeClr val="lt1"/>
              </a:solidFill>
              <a:latin typeface="Outfit"/>
              <a:ea typeface="Outfit"/>
              <a:cs typeface="Outfit"/>
              <a:sym typeface="Outfit"/>
            </a:endParaRPr>
          </a:p>
        </p:txBody>
      </p:sp>
      <p:sp>
        <p:nvSpPr>
          <p:cNvPr id="126" name="Google Shape;126;p4"/>
          <p:cNvSpPr txBox="1"/>
          <p:nvPr/>
        </p:nvSpPr>
        <p:spPr>
          <a:xfrm>
            <a:off x="8566806" y="2491849"/>
            <a:ext cx="5640900" cy="90331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4400"/>
              <a:buFont typeface="Calibri"/>
              <a:buNone/>
            </a:pPr>
            <a:r>
              <a:rPr lang="en-US" sz="4400" b="0" i="0" u="none" strike="noStrike" cap="none">
                <a:solidFill>
                  <a:schemeClr val="lt1"/>
                </a:solidFill>
                <a:latin typeface="Calibri"/>
                <a:ea typeface="Calibri"/>
                <a:cs typeface="Calibri"/>
                <a:sym typeface="Calibri"/>
              </a:rPr>
              <a:t>About</a:t>
            </a:r>
            <a:r>
              <a:rPr lang="en-US" sz="4400" b="0" i="0" u="none" strike="noStrike" cap="none">
                <a:solidFill>
                  <a:schemeClr val="dk1"/>
                </a:solidFill>
                <a:latin typeface="Calibri"/>
                <a:ea typeface="Calibri"/>
                <a:cs typeface="Calibri"/>
                <a:sym typeface="Calibri"/>
              </a:rPr>
              <a:t> </a:t>
            </a:r>
            <a:r>
              <a:rPr lang="en-US" sz="4400" b="0" i="0" u="none" strike="noStrike" cap="none">
                <a:solidFill>
                  <a:srgbClr val="00CD8F"/>
                </a:solidFill>
                <a:latin typeface="Calibri"/>
                <a:ea typeface="Calibri"/>
                <a:cs typeface="Calibri"/>
                <a:sym typeface="Calibri"/>
              </a:rPr>
              <a:t>Gabriele Venturi</a:t>
            </a:r>
            <a:endParaRPr sz="1400" b="0" i="0" u="none" strike="noStrike" cap="none">
              <a:solidFill>
                <a:srgbClr val="000000"/>
              </a:solidFill>
              <a:latin typeface="Arial"/>
              <a:ea typeface="Arial"/>
              <a:cs typeface="Arial"/>
              <a:sym typeface="Arial"/>
            </a:endParaRPr>
          </a:p>
        </p:txBody>
      </p:sp>
      <p:pic>
        <p:nvPicPr>
          <p:cNvPr id="127" name="Google Shape;127;p4" title="gabriele.jpg"/>
          <p:cNvPicPr preferRelativeResize="0"/>
          <p:nvPr/>
        </p:nvPicPr>
        <p:blipFill rotWithShape="1">
          <a:blip r:embed="rId4">
            <a:alphaModFix/>
          </a:blip>
          <a:srcRect/>
          <a:stretch/>
        </p:blipFill>
        <p:spPr>
          <a:xfrm>
            <a:off x="2656500" y="3535921"/>
            <a:ext cx="2503200" cy="25344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g36edbd7e285_0_63"/>
          <p:cNvSpPr txBox="1"/>
          <p:nvPr/>
        </p:nvSpPr>
        <p:spPr>
          <a:xfrm>
            <a:off x="1028700" y="4704300"/>
            <a:ext cx="11462700" cy="2068259"/>
          </a:xfrm>
          <a:prstGeom prst="rect">
            <a:avLst/>
          </a:prstGeom>
          <a:noFill/>
          <a:ln>
            <a:noFill/>
          </a:ln>
        </p:spPr>
        <p:txBody>
          <a:bodyPr spcFirstLastPara="1" wrap="square" lIns="0" tIns="0" rIns="0" bIns="0" anchor="t" anchorCtr="0">
            <a:spAutoFit/>
          </a:bodyPr>
          <a:lstStyle/>
          <a:p>
            <a:pPr marL="457200" marR="0" lvl="0" indent="-381000" algn="l" rtl="0">
              <a:lnSpc>
                <a:spcPct val="139958"/>
              </a:lnSpc>
              <a:spcBef>
                <a:spcPts val="0"/>
              </a:spcBef>
              <a:spcAft>
                <a:spcPts val="0"/>
              </a:spcAft>
              <a:buClr>
                <a:srgbClr val="000000"/>
              </a:buClr>
              <a:buSzPts val="2400"/>
              <a:buFont typeface="Outfit"/>
              <a:buChar char="●"/>
            </a:pPr>
            <a:r>
              <a:rPr lang="en-US" sz="2400" b="1" i="0" u="none" strike="noStrike" cap="none">
                <a:solidFill>
                  <a:srgbClr val="000000"/>
                </a:solidFill>
                <a:latin typeface="Outfit"/>
                <a:ea typeface="Outfit"/>
                <a:cs typeface="Outfit"/>
                <a:sym typeface="Outfit"/>
              </a:rPr>
              <a:t>78%</a:t>
            </a:r>
            <a:r>
              <a:rPr lang="en-US" sz="2400" b="0" i="0" u="none" strike="noStrike" cap="none">
                <a:solidFill>
                  <a:srgbClr val="000000"/>
                </a:solidFill>
                <a:latin typeface="Outfit"/>
                <a:ea typeface="Outfit"/>
                <a:cs typeface="Outfit"/>
                <a:sym typeface="Outfit"/>
              </a:rPr>
              <a:t> of custom agent projects are </a:t>
            </a:r>
            <a:r>
              <a:rPr lang="en-US" sz="2400" b="1" i="0" u="none" strike="noStrike" cap="none">
                <a:solidFill>
                  <a:srgbClr val="000000"/>
                </a:solidFill>
                <a:latin typeface="Outfit"/>
                <a:ea typeface="Outfit"/>
                <a:cs typeface="Outfit"/>
                <a:sym typeface="Outfit"/>
              </a:rPr>
              <a:t>abandoned before completion</a:t>
            </a:r>
            <a:endParaRPr sz="2400" b="1" i="0" u="none" strike="noStrike" cap="none">
              <a:solidFill>
                <a:srgbClr val="000000"/>
              </a:solidFill>
              <a:latin typeface="Outfit"/>
              <a:ea typeface="Outfit"/>
              <a:cs typeface="Outfit"/>
              <a:sym typeface="Outfit"/>
            </a:endParaRPr>
          </a:p>
          <a:p>
            <a:pPr marL="457200" marR="0" lvl="0" indent="-381000" algn="l" rtl="0">
              <a:lnSpc>
                <a:spcPct val="139958"/>
              </a:lnSpc>
              <a:spcBef>
                <a:spcPts val="0"/>
              </a:spcBef>
              <a:spcAft>
                <a:spcPts val="0"/>
              </a:spcAft>
              <a:buClr>
                <a:srgbClr val="000000"/>
              </a:buClr>
              <a:buSzPts val="2400"/>
              <a:buFont typeface="Outfit"/>
              <a:buChar char="●"/>
            </a:pPr>
            <a:r>
              <a:rPr lang="en-US" sz="2400" b="0" i="0" u="none" strike="noStrike" cap="none">
                <a:solidFill>
                  <a:srgbClr val="000000"/>
                </a:solidFill>
                <a:latin typeface="Outfit"/>
                <a:ea typeface="Outfit"/>
                <a:cs typeface="Outfit"/>
                <a:sym typeface="Outfit"/>
              </a:rPr>
              <a:t>Average debugging time: 3x longer than initial development</a:t>
            </a:r>
            <a:endParaRPr sz="2400" b="0" i="0" u="none" strike="noStrike" cap="none">
              <a:solidFill>
                <a:srgbClr val="000000"/>
              </a:solidFill>
              <a:latin typeface="Outfit"/>
              <a:ea typeface="Outfit"/>
              <a:cs typeface="Outfit"/>
              <a:sym typeface="Outfit"/>
            </a:endParaRPr>
          </a:p>
          <a:p>
            <a:pPr marL="457200" marR="0" lvl="0" indent="-381000" algn="l" rtl="0">
              <a:lnSpc>
                <a:spcPct val="139958"/>
              </a:lnSpc>
              <a:spcBef>
                <a:spcPts val="0"/>
              </a:spcBef>
              <a:spcAft>
                <a:spcPts val="0"/>
              </a:spcAft>
              <a:buClr>
                <a:srgbClr val="000000"/>
              </a:buClr>
              <a:buSzPts val="2400"/>
              <a:buFont typeface="Outfit"/>
              <a:buChar char="●"/>
            </a:pPr>
            <a:r>
              <a:rPr lang="en-US" sz="2400" b="1" i="0" u="none" strike="noStrike" cap="none">
                <a:solidFill>
                  <a:srgbClr val="000000"/>
                </a:solidFill>
                <a:latin typeface="Outfit"/>
                <a:ea typeface="Outfit"/>
                <a:cs typeface="Outfit"/>
                <a:sym typeface="Outfit"/>
              </a:rPr>
              <a:t>Production</a:t>
            </a:r>
            <a:r>
              <a:rPr lang="en-US" sz="2400" b="0" i="0" u="none" strike="noStrike" cap="none">
                <a:solidFill>
                  <a:srgbClr val="000000"/>
                </a:solidFill>
                <a:latin typeface="Outfit"/>
                <a:ea typeface="Outfit"/>
                <a:cs typeface="Outfit"/>
                <a:sym typeface="Outfit"/>
              </a:rPr>
              <a:t> </a:t>
            </a:r>
            <a:r>
              <a:rPr lang="en-US" sz="2400" b="1" i="0" u="none" strike="noStrike" cap="none">
                <a:solidFill>
                  <a:srgbClr val="000000"/>
                </a:solidFill>
                <a:latin typeface="Outfit"/>
                <a:ea typeface="Outfit"/>
                <a:cs typeface="Outfit"/>
                <a:sym typeface="Outfit"/>
              </a:rPr>
              <a:t>reliability:</a:t>
            </a:r>
            <a:r>
              <a:rPr lang="en-US" sz="2400" b="0" i="0" u="none" strike="noStrike" cap="none">
                <a:solidFill>
                  <a:srgbClr val="000000"/>
                </a:solidFill>
                <a:latin typeface="Outfit"/>
                <a:ea typeface="Outfit"/>
                <a:cs typeface="Outfit"/>
                <a:sym typeface="Outfit"/>
              </a:rPr>
              <a:t> </a:t>
            </a:r>
            <a:r>
              <a:rPr lang="en-US" sz="2400" b="1" i="0" u="none" strike="noStrike" cap="none">
                <a:solidFill>
                  <a:srgbClr val="000000"/>
                </a:solidFill>
                <a:latin typeface="Outfit"/>
                <a:ea typeface="Outfit"/>
                <a:cs typeface="Outfit"/>
                <a:sym typeface="Outfit"/>
              </a:rPr>
              <a:t>60-75% success rate</a:t>
            </a:r>
            <a:r>
              <a:rPr lang="en-US" sz="2400" b="0" i="0" u="none" strike="noStrike" cap="none">
                <a:solidFill>
                  <a:srgbClr val="000000"/>
                </a:solidFill>
                <a:latin typeface="Outfit"/>
                <a:ea typeface="Outfit"/>
                <a:cs typeface="Outfit"/>
                <a:sym typeface="Outfit"/>
              </a:rPr>
              <a:t> (compared to the 95% needed for business use)</a:t>
            </a:r>
            <a:endParaRPr sz="2400" b="0" i="0" u="none" strike="noStrike" cap="none">
              <a:solidFill>
                <a:srgbClr val="000000"/>
              </a:solidFill>
              <a:latin typeface="Outfit"/>
              <a:ea typeface="Outfit"/>
              <a:cs typeface="Outfit"/>
              <a:sym typeface="Outfit"/>
            </a:endParaRPr>
          </a:p>
        </p:txBody>
      </p:sp>
      <p:cxnSp>
        <p:nvCxnSpPr>
          <p:cNvPr id="552" name="Google Shape;552;g36edbd7e285_0_63"/>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553" name="Google Shape;553;g36edbd7e285_0_63"/>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554" name="Google Shape;554;g36edbd7e285_0_63"/>
          <p:cNvGrpSpPr/>
          <p:nvPr/>
        </p:nvGrpSpPr>
        <p:grpSpPr>
          <a:xfrm>
            <a:off x="16363515" y="505438"/>
            <a:ext cx="864045" cy="491490"/>
            <a:chOff x="63500" y="63500"/>
            <a:chExt cx="1728089" cy="982980"/>
          </a:xfrm>
        </p:grpSpPr>
        <p:sp>
          <p:nvSpPr>
            <p:cNvPr id="555" name="Google Shape;555;g36edbd7e285_0_63"/>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56" name="Google Shape;556;g36edbd7e285_0_63"/>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57" name="Google Shape;557;g36edbd7e285_0_63"/>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558" name="Google Shape;558;g36edbd7e285_0_63"/>
          <p:cNvSpPr txBox="1"/>
          <p:nvPr/>
        </p:nvSpPr>
        <p:spPr>
          <a:xfrm>
            <a:off x="16882846" y="9172575"/>
            <a:ext cx="376500" cy="800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Clr>
                <a:srgbClr val="000000"/>
              </a:buClr>
              <a:buSzPts val="5199"/>
              <a:buFont typeface="Arial"/>
              <a:buNone/>
            </a:pPr>
            <a:r>
              <a:rPr lang="en-US" sz="5199" b="1" i="0" u="none" strike="noStrike" cap="none">
                <a:solidFill>
                  <a:srgbClr val="F97141"/>
                </a:solidFill>
                <a:latin typeface="Outfit"/>
                <a:ea typeface="Outfit"/>
                <a:cs typeface="Outfit"/>
                <a:sym typeface="Outfit"/>
              </a:rPr>
              <a:t>&gt;</a:t>
            </a:r>
            <a:endParaRPr sz="1400" b="0" i="0" u="none" strike="noStrike" cap="none">
              <a:solidFill>
                <a:srgbClr val="000000"/>
              </a:solidFill>
              <a:latin typeface="Arial"/>
              <a:ea typeface="Arial"/>
              <a:cs typeface="Arial"/>
              <a:sym typeface="Arial"/>
            </a:endParaRPr>
          </a:p>
        </p:txBody>
      </p:sp>
      <p:sp>
        <p:nvSpPr>
          <p:cNvPr id="559" name="Google Shape;559;g36edbd7e285_0_63"/>
          <p:cNvSpPr txBox="1"/>
          <p:nvPr/>
        </p:nvSpPr>
        <p:spPr>
          <a:xfrm>
            <a:off x="1017489" y="9339177"/>
            <a:ext cx="889146" cy="1034129"/>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dirty="0">
                <a:solidFill>
                  <a:srgbClr val="000000"/>
                </a:solidFill>
                <a:latin typeface="Outfit"/>
                <a:ea typeface="Outfit"/>
                <a:cs typeface="Outfit"/>
                <a:sym typeface="Outfit"/>
              </a:rPr>
              <a:t>Pg: 30	</a:t>
            </a:r>
            <a:endParaRPr sz="1400" b="0" i="0" u="none" strike="noStrike" cap="none" dirty="0">
              <a:solidFill>
                <a:srgbClr val="000000"/>
              </a:solidFill>
              <a:latin typeface="Arial"/>
              <a:ea typeface="Arial"/>
              <a:cs typeface="Arial"/>
              <a:sym typeface="Arial"/>
            </a:endParaRPr>
          </a:p>
        </p:txBody>
      </p:sp>
      <p:sp>
        <p:nvSpPr>
          <p:cNvPr id="560" name="Google Shape;560;g36edbd7e285_0_63"/>
          <p:cNvSpPr txBox="1"/>
          <p:nvPr/>
        </p:nvSpPr>
        <p:spPr>
          <a:xfrm>
            <a:off x="1028700" y="426075"/>
            <a:ext cx="51273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1100"/>
              <a:buFont typeface="Arial"/>
              <a:buNone/>
            </a:pPr>
            <a:r>
              <a:rPr lang="en-US" sz="2400" b="0" i="0" u="none" strike="noStrike" cap="none">
                <a:solidFill>
                  <a:schemeClr val="dk1"/>
                </a:solidFill>
                <a:latin typeface="Outfit"/>
                <a:ea typeface="Outfit"/>
                <a:cs typeface="Outfit"/>
                <a:sym typeface="Outfit"/>
              </a:rPr>
              <a:t>The complexities of building agents</a:t>
            </a:r>
            <a:endParaRPr sz="2400" b="0" i="0" u="none" strike="noStrike" cap="none">
              <a:solidFill>
                <a:srgbClr val="000000"/>
              </a:solidFill>
              <a:latin typeface="Outfit"/>
              <a:ea typeface="Outfit"/>
              <a:cs typeface="Outfit"/>
              <a:sym typeface="Outfit"/>
            </a:endParaRPr>
          </a:p>
        </p:txBody>
      </p:sp>
      <p:sp>
        <p:nvSpPr>
          <p:cNvPr id="561" name="Google Shape;561;g36edbd7e285_0_63"/>
          <p:cNvSpPr txBox="1"/>
          <p:nvPr/>
        </p:nvSpPr>
        <p:spPr>
          <a:xfrm>
            <a:off x="1028700" y="1212700"/>
            <a:ext cx="13079100" cy="7695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1100"/>
              <a:buFont typeface="Arial"/>
              <a:buNone/>
            </a:pPr>
            <a:r>
              <a:rPr lang="en-US" sz="5000" b="1" i="0" u="none" strike="noStrike" cap="none">
                <a:solidFill>
                  <a:srgbClr val="000000"/>
                </a:solidFill>
                <a:latin typeface="Outfit"/>
                <a:ea typeface="Outfit"/>
                <a:cs typeface="Outfit"/>
                <a:sym typeface="Outfit"/>
              </a:rPr>
              <a:t>Most of the agents never see the light</a:t>
            </a:r>
            <a:endParaRPr sz="5000" b="1" i="0" u="none" strike="noStrike" cap="none">
              <a:solidFill>
                <a:srgbClr val="000000"/>
              </a:solidFill>
              <a:latin typeface="Outfit"/>
              <a:ea typeface="Outfit"/>
              <a:cs typeface="Outfit"/>
              <a:sym typeface="Outfi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cxnSp>
        <p:nvCxnSpPr>
          <p:cNvPr id="566" name="Google Shape;566;g36eb9e5e57c_0_287"/>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567" name="Google Shape;567;g36eb9e5e57c_0_287"/>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568" name="Google Shape;568;g36eb9e5e57c_0_287"/>
          <p:cNvGrpSpPr/>
          <p:nvPr/>
        </p:nvGrpSpPr>
        <p:grpSpPr>
          <a:xfrm>
            <a:off x="16363515" y="505438"/>
            <a:ext cx="864045" cy="491490"/>
            <a:chOff x="63500" y="63500"/>
            <a:chExt cx="1728089" cy="982980"/>
          </a:xfrm>
        </p:grpSpPr>
        <p:sp>
          <p:nvSpPr>
            <p:cNvPr id="569" name="Google Shape;569;g36eb9e5e57c_0_287"/>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70" name="Google Shape;570;g36eb9e5e57c_0_287"/>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71" name="Google Shape;571;g36eb9e5e57c_0_287"/>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572" name="Google Shape;572;g36eb9e5e57c_0_287"/>
          <p:cNvSpPr txBox="1"/>
          <p:nvPr/>
        </p:nvSpPr>
        <p:spPr>
          <a:xfrm>
            <a:off x="16882846" y="9172575"/>
            <a:ext cx="376500" cy="800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Clr>
                <a:srgbClr val="000000"/>
              </a:buClr>
              <a:buSzPts val="5199"/>
              <a:buFont typeface="Arial"/>
              <a:buNone/>
            </a:pPr>
            <a:r>
              <a:rPr lang="en-US" sz="5199" b="1" i="0" u="none" strike="noStrike" cap="none">
                <a:solidFill>
                  <a:srgbClr val="F97141"/>
                </a:solidFill>
                <a:latin typeface="Outfit"/>
                <a:ea typeface="Outfit"/>
                <a:cs typeface="Outfit"/>
                <a:sym typeface="Outfit"/>
              </a:rPr>
              <a:t>&gt;</a:t>
            </a:r>
            <a:endParaRPr sz="1400" b="0" i="0" u="none" strike="noStrike" cap="none">
              <a:solidFill>
                <a:srgbClr val="000000"/>
              </a:solidFill>
              <a:latin typeface="Arial"/>
              <a:ea typeface="Arial"/>
              <a:cs typeface="Arial"/>
              <a:sym typeface="Arial"/>
            </a:endParaRPr>
          </a:p>
        </p:txBody>
      </p:sp>
      <p:sp>
        <p:nvSpPr>
          <p:cNvPr id="573" name="Google Shape;573;g36eb9e5e57c_0_287"/>
          <p:cNvSpPr txBox="1"/>
          <p:nvPr/>
        </p:nvSpPr>
        <p:spPr>
          <a:xfrm>
            <a:off x="1104300" y="9397050"/>
            <a:ext cx="864000"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dirty="0">
                <a:solidFill>
                  <a:srgbClr val="000000"/>
                </a:solidFill>
                <a:latin typeface="Outfit"/>
                <a:ea typeface="Outfit"/>
                <a:cs typeface="Outfit"/>
                <a:sym typeface="Outfit"/>
              </a:rPr>
              <a:t>Pg: 31</a:t>
            </a:r>
            <a:endParaRPr sz="1400" b="0" i="0" u="none" strike="noStrike" cap="none" dirty="0">
              <a:solidFill>
                <a:srgbClr val="000000"/>
              </a:solidFill>
              <a:latin typeface="Arial"/>
              <a:ea typeface="Arial"/>
              <a:cs typeface="Arial"/>
              <a:sym typeface="Arial"/>
            </a:endParaRPr>
          </a:p>
        </p:txBody>
      </p:sp>
      <p:sp>
        <p:nvSpPr>
          <p:cNvPr id="574" name="Google Shape;574;g36eb9e5e57c_0_287"/>
          <p:cNvSpPr txBox="1"/>
          <p:nvPr/>
        </p:nvSpPr>
        <p:spPr>
          <a:xfrm>
            <a:off x="1028700" y="426075"/>
            <a:ext cx="51273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1100"/>
              <a:buFont typeface="Arial"/>
              <a:buNone/>
            </a:pPr>
            <a:r>
              <a:rPr lang="en-US" sz="2400" b="0" i="0" u="none" strike="noStrike" cap="none">
                <a:solidFill>
                  <a:schemeClr val="dk1"/>
                </a:solidFill>
                <a:latin typeface="Outfit"/>
                <a:ea typeface="Outfit"/>
                <a:cs typeface="Outfit"/>
                <a:sym typeface="Outfit"/>
              </a:rPr>
              <a:t>The complexities of building agents</a:t>
            </a:r>
            <a:endParaRPr sz="2400" b="0" i="0" u="none" strike="noStrike" cap="none">
              <a:solidFill>
                <a:srgbClr val="000000"/>
              </a:solidFill>
              <a:latin typeface="Outfit"/>
              <a:ea typeface="Outfit"/>
              <a:cs typeface="Outfit"/>
              <a:sym typeface="Outfit"/>
            </a:endParaRPr>
          </a:p>
        </p:txBody>
      </p:sp>
      <p:sp>
        <p:nvSpPr>
          <p:cNvPr id="575" name="Google Shape;575;g36eb9e5e57c_0_287"/>
          <p:cNvSpPr txBox="1"/>
          <p:nvPr/>
        </p:nvSpPr>
        <p:spPr>
          <a:xfrm>
            <a:off x="1028700" y="1212700"/>
            <a:ext cx="14973300" cy="7695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5000"/>
              <a:buFont typeface="Arial"/>
              <a:buNone/>
            </a:pPr>
            <a:r>
              <a:rPr lang="en-US" sz="5000" b="1" i="0" u="none" strike="noStrike" cap="none">
                <a:solidFill>
                  <a:srgbClr val="000000"/>
                </a:solidFill>
                <a:latin typeface="Outfit"/>
                <a:ea typeface="Outfit"/>
                <a:cs typeface="Outfit"/>
                <a:sym typeface="Outfit"/>
              </a:rPr>
              <a:t>Now you can build a generalist agent with an API</a:t>
            </a:r>
            <a:endParaRPr sz="1400" b="0" i="1" u="none" strike="noStrike" cap="none">
              <a:solidFill>
                <a:srgbClr val="000000"/>
              </a:solidFill>
              <a:latin typeface="Arial"/>
              <a:ea typeface="Arial"/>
              <a:cs typeface="Arial"/>
              <a:sym typeface="Arial"/>
            </a:endParaRPr>
          </a:p>
        </p:txBody>
      </p:sp>
      <p:sp>
        <p:nvSpPr>
          <p:cNvPr id="576" name="Google Shape;576;g36eb9e5e57c_0_287"/>
          <p:cNvSpPr txBox="1"/>
          <p:nvPr/>
        </p:nvSpPr>
        <p:spPr>
          <a:xfrm>
            <a:off x="1028700" y="3321725"/>
            <a:ext cx="5127300" cy="49257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1200"/>
              </a:spcBef>
              <a:spcAft>
                <a:spcPts val="0"/>
              </a:spcAft>
              <a:buClr>
                <a:srgbClr val="000000"/>
              </a:buClr>
              <a:buSzPts val="1100"/>
              <a:buFont typeface="Arial"/>
              <a:buNone/>
            </a:pPr>
            <a:r>
              <a:rPr lang="en-US" sz="2400" b="1" i="0" u="none" strike="noStrike" cap="none">
                <a:solidFill>
                  <a:srgbClr val="000000"/>
                </a:solidFill>
                <a:latin typeface="Outfit"/>
                <a:ea typeface="Outfit"/>
                <a:cs typeface="Outfit"/>
                <a:sym typeface="Outfit"/>
              </a:rPr>
              <a:t>PandaAGI</a:t>
            </a:r>
            <a:r>
              <a:rPr lang="en-US" sz="2400" b="0" i="0" u="none" strike="noStrike" cap="none">
                <a:solidFill>
                  <a:srgbClr val="000000"/>
                </a:solidFill>
                <a:latin typeface="Outfit"/>
                <a:ea typeface="Outfit"/>
                <a:cs typeface="Outfit"/>
                <a:sym typeface="Outfit"/>
              </a:rPr>
              <a:t> makes it possible to build agentic systems with a simple API and an SDK, together with an </a:t>
            </a:r>
            <a:r>
              <a:rPr lang="en-US" sz="2400" b="1" i="0" u="none" strike="noStrike" cap="none">
                <a:solidFill>
                  <a:srgbClr val="000000"/>
                </a:solidFill>
                <a:latin typeface="Outfit"/>
                <a:ea typeface="Outfit"/>
                <a:cs typeface="Outfit"/>
                <a:sym typeface="Outfit"/>
              </a:rPr>
              <a:t>open source</a:t>
            </a:r>
            <a:r>
              <a:rPr lang="en-US" sz="2400" b="0" i="0" u="none" strike="noStrike" cap="none">
                <a:solidFill>
                  <a:srgbClr val="000000"/>
                </a:solidFill>
                <a:latin typeface="Outfit"/>
                <a:ea typeface="Outfit"/>
                <a:cs typeface="Outfit"/>
                <a:sym typeface="Outfit"/>
              </a:rPr>
              <a:t> React.js frontend.</a:t>
            </a:r>
            <a:endParaRPr sz="2400" b="0" i="0" u="none" strike="noStrike" cap="none">
              <a:solidFill>
                <a:srgbClr val="000000"/>
              </a:solidFill>
              <a:latin typeface="Outfit"/>
              <a:ea typeface="Outfit"/>
              <a:cs typeface="Outfit"/>
              <a:sym typeface="Outfit"/>
            </a:endParaRPr>
          </a:p>
          <a:p>
            <a:pPr marL="0" marR="0" lvl="0" indent="0" algn="l" rtl="0">
              <a:lnSpc>
                <a:spcPct val="115000"/>
              </a:lnSpc>
              <a:spcBef>
                <a:spcPts val="1200"/>
              </a:spcBef>
              <a:spcAft>
                <a:spcPts val="0"/>
              </a:spcAft>
              <a:buClr>
                <a:srgbClr val="000000"/>
              </a:buClr>
              <a:buSzPts val="1100"/>
              <a:buFont typeface="Arial"/>
              <a:buNone/>
            </a:pPr>
            <a:r>
              <a:rPr lang="en-US" sz="2400" b="0" i="0" u="none" strike="noStrike" cap="none">
                <a:solidFill>
                  <a:srgbClr val="000000"/>
                </a:solidFill>
                <a:latin typeface="Outfit"/>
                <a:ea typeface="Outfit"/>
                <a:cs typeface="Outfit"/>
                <a:sym typeface="Outfit"/>
              </a:rPr>
              <a:t>The API takes care of </a:t>
            </a:r>
            <a:r>
              <a:rPr lang="en-US" sz="2400" b="1" i="0" u="none" strike="noStrike" cap="none">
                <a:solidFill>
                  <a:srgbClr val="000000"/>
                </a:solidFill>
                <a:latin typeface="Outfit"/>
                <a:ea typeface="Outfit"/>
                <a:cs typeface="Outfit"/>
                <a:sym typeface="Outfit"/>
              </a:rPr>
              <a:t>all the complexities</a:t>
            </a:r>
            <a:r>
              <a:rPr lang="en-US" sz="2400" b="0" i="0" u="none" strike="noStrike" cap="none">
                <a:solidFill>
                  <a:srgbClr val="000000"/>
                </a:solidFill>
                <a:latin typeface="Outfit"/>
                <a:ea typeface="Outfit"/>
                <a:cs typeface="Outfit"/>
                <a:sym typeface="Outfit"/>
              </a:rPr>
              <a:t>:</a:t>
            </a:r>
            <a:endParaRPr sz="2400" b="0" i="0" u="none" strike="noStrike" cap="none">
              <a:solidFill>
                <a:srgbClr val="000000"/>
              </a:solidFill>
              <a:latin typeface="Outfit"/>
              <a:ea typeface="Outfit"/>
              <a:cs typeface="Outfit"/>
              <a:sym typeface="Outfit"/>
            </a:endParaRPr>
          </a:p>
          <a:p>
            <a:pPr marL="457200" marR="0" lvl="0" indent="-381000" algn="l" rtl="0">
              <a:lnSpc>
                <a:spcPct val="115000"/>
              </a:lnSpc>
              <a:spcBef>
                <a:spcPts val="1200"/>
              </a:spcBef>
              <a:spcAft>
                <a:spcPts val="0"/>
              </a:spcAft>
              <a:buClr>
                <a:srgbClr val="000000"/>
              </a:buClr>
              <a:buSzPts val="2400"/>
              <a:buFont typeface="Outfit"/>
              <a:buChar char="●"/>
            </a:pPr>
            <a:r>
              <a:rPr lang="en-US" sz="2400" b="0" i="0" u="none" strike="noStrike" cap="none">
                <a:solidFill>
                  <a:srgbClr val="000000"/>
                </a:solidFill>
                <a:latin typeface="Outfit"/>
                <a:ea typeface="Outfit"/>
                <a:cs typeface="Outfit"/>
                <a:sym typeface="Outfit"/>
              </a:rPr>
              <a:t>error recovering</a:t>
            </a:r>
            <a:endParaRPr sz="2400" b="0" i="0" u="none" strike="noStrike" cap="none">
              <a:solidFill>
                <a:srgbClr val="000000"/>
              </a:solidFill>
              <a:latin typeface="Outfit"/>
              <a:ea typeface="Outfit"/>
              <a:cs typeface="Outfit"/>
              <a:sym typeface="Outfit"/>
            </a:endParaRPr>
          </a:p>
          <a:p>
            <a:pPr marL="457200" marR="0" lvl="0" indent="-381000" algn="l" rtl="0">
              <a:lnSpc>
                <a:spcPct val="115000"/>
              </a:lnSpc>
              <a:spcBef>
                <a:spcPts val="0"/>
              </a:spcBef>
              <a:spcAft>
                <a:spcPts val="0"/>
              </a:spcAft>
              <a:buClr>
                <a:srgbClr val="000000"/>
              </a:buClr>
              <a:buSzPts val="2400"/>
              <a:buFont typeface="Outfit"/>
              <a:buChar char="●"/>
            </a:pPr>
            <a:r>
              <a:rPr lang="en-US" sz="2400" b="0" i="0" u="none" strike="noStrike" cap="none">
                <a:solidFill>
                  <a:srgbClr val="000000"/>
                </a:solidFill>
                <a:latin typeface="Outfit"/>
                <a:ea typeface="Outfit"/>
                <a:cs typeface="Outfit"/>
                <a:sym typeface="Outfit"/>
              </a:rPr>
              <a:t>automatic and intelligent state management</a:t>
            </a:r>
            <a:endParaRPr sz="2400" b="0" i="0" u="none" strike="noStrike" cap="none">
              <a:solidFill>
                <a:srgbClr val="000000"/>
              </a:solidFill>
              <a:latin typeface="Outfit"/>
              <a:ea typeface="Outfit"/>
              <a:cs typeface="Outfit"/>
              <a:sym typeface="Outfit"/>
            </a:endParaRPr>
          </a:p>
          <a:p>
            <a:pPr marL="457200" marR="0" lvl="0" indent="-381000" algn="l" rtl="0">
              <a:lnSpc>
                <a:spcPct val="115000"/>
              </a:lnSpc>
              <a:spcBef>
                <a:spcPts val="0"/>
              </a:spcBef>
              <a:spcAft>
                <a:spcPts val="0"/>
              </a:spcAft>
              <a:buClr>
                <a:srgbClr val="000000"/>
              </a:buClr>
              <a:buSzPts val="2400"/>
              <a:buFont typeface="Outfit"/>
              <a:buChar char="●"/>
            </a:pPr>
            <a:r>
              <a:rPr lang="en-US" sz="2400" b="0" i="0" u="none" strike="noStrike" cap="none">
                <a:solidFill>
                  <a:srgbClr val="000000"/>
                </a:solidFill>
                <a:latin typeface="Outfit"/>
                <a:ea typeface="Outfit"/>
                <a:cs typeface="Outfit"/>
                <a:sym typeface="Outfit"/>
              </a:rPr>
              <a:t>behavioral knowledge (context engineering)</a:t>
            </a:r>
            <a:endParaRPr sz="2400" b="0" i="0" u="none" strike="noStrike" cap="none">
              <a:solidFill>
                <a:srgbClr val="000000"/>
              </a:solidFill>
              <a:latin typeface="Outfit"/>
              <a:ea typeface="Outfit"/>
              <a:cs typeface="Outfit"/>
              <a:sym typeface="Outfit"/>
            </a:endParaRPr>
          </a:p>
        </p:txBody>
      </p:sp>
      <p:pic>
        <p:nvPicPr>
          <p:cNvPr id="577" name="Google Shape;577;g36eb9e5e57c_0_287" title="Screenshot 2025-07-12 at 08.56.33.png"/>
          <p:cNvPicPr preferRelativeResize="0"/>
          <p:nvPr/>
        </p:nvPicPr>
        <p:blipFill rotWithShape="1">
          <a:blip r:embed="rId3">
            <a:alphaModFix/>
          </a:blip>
          <a:srcRect/>
          <a:stretch/>
        </p:blipFill>
        <p:spPr>
          <a:xfrm>
            <a:off x="6789425" y="2772826"/>
            <a:ext cx="10543677" cy="60234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g36ea56e4fe5_0_24"/>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35917" r="-20124" b="-1455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83" name="Google Shape;583;g36ea56e4fe5_0_24"/>
          <p:cNvSpPr txBox="1"/>
          <p:nvPr/>
        </p:nvSpPr>
        <p:spPr>
          <a:xfrm>
            <a:off x="1028700" y="4479925"/>
            <a:ext cx="13046400" cy="2154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6999"/>
              <a:buFont typeface="Arial"/>
              <a:buNone/>
            </a:pPr>
            <a:r>
              <a:rPr lang="en-US" sz="6999" b="0" i="0" u="none" strike="noStrike" cap="none">
                <a:solidFill>
                  <a:srgbClr val="FFFFFF"/>
                </a:solidFill>
                <a:latin typeface="Outfit"/>
                <a:ea typeface="Outfit"/>
                <a:cs typeface="Outfit"/>
                <a:sym typeface="Outfit"/>
              </a:rPr>
              <a:t>Section 05: Technical Architecture</a:t>
            </a:r>
            <a:endParaRPr sz="6999" b="0" i="0" u="none" strike="noStrike" cap="none">
              <a:solidFill>
                <a:srgbClr val="FFFFFF"/>
              </a:solidFill>
              <a:latin typeface="Outfit"/>
              <a:ea typeface="Outfit"/>
              <a:cs typeface="Outfit"/>
              <a:sym typeface="Outfit"/>
            </a:endParaRPr>
          </a:p>
        </p:txBody>
      </p:sp>
      <p:cxnSp>
        <p:nvCxnSpPr>
          <p:cNvPr id="584" name="Google Shape;584;g36ea56e4fe5_0_24"/>
          <p:cNvCxnSpPr/>
          <p:nvPr/>
        </p:nvCxnSpPr>
        <p:spPr>
          <a:xfrm>
            <a:off x="1028700" y="4271210"/>
            <a:ext cx="11361300" cy="0"/>
          </a:xfrm>
          <a:prstGeom prst="straightConnector1">
            <a:avLst/>
          </a:prstGeom>
          <a:noFill/>
          <a:ln w="38100" cap="flat" cmpd="sng">
            <a:solidFill>
              <a:srgbClr val="FFFFFF"/>
            </a:solidFill>
            <a:prstDash val="solid"/>
            <a:round/>
            <a:headEnd type="none" w="sm" len="sm"/>
            <a:tailEnd type="none" w="sm" len="sm"/>
          </a:ln>
        </p:spPr>
      </p:cxnSp>
      <p:sp>
        <p:nvSpPr>
          <p:cNvPr id="585" name="Google Shape;585;g36ea56e4fe5_0_24"/>
          <p:cNvSpPr/>
          <p:nvPr/>
        </p:nvSpPr>
        <p:spPr>
          <a:xfrm>
            <a:off x="15224028" y="312480"/>
            <a:ext cx="2035272" cy="716220"/>
          </a:xfrm>
          <a:custGeom>
            <a:avLst/>
            <a:gdLst/>
            <a:ahLst/>
            <a:cxnLst/>
            <a:rect l="l" t="t" r="r" b="b"/>
            <a:pathLst>
              <a:path w="2035272" h="716220" extrusionOk="0">
                <a:moveTo>
                  <a:pt x="0" y="0"/>
                </a:moveTo>
                <a:lnTo>
                  <a:pt x="2035272" y="0"/>
                </a:lnTo>
                <a:lnTo>
                  <a:pt x="2035272" y="716220"/>
                </a:lnTo>
                <a:lnTo>
                  <a:pt x="0" y="716220"/>
                </a:lnTo>
                <a:lnTo>
                  <a:pt x="0" y="0"/>
                </a:lnTo>
                <a:close/>
              </a:path>
            </a:pathLst>
          </a:custGeom>
          <a:blipFill rotWithShape="1">
            <a:blip r:embed="rId4">
              <a:alphaModFix/>
            </a:blip>
            <a:stretch>
              <a:fillRect l="-29715" t="-66094" r="-27794" b="-85560"/>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cxnSp>
        <p:nvCxnSpPr>
          <p:cNvPr id="590" name="Google Shape;590;g36eb9e5e57c_0_246"/>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591" name="Google Shape;591;g36eb9e5e57c_0_246"/>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592" name="Google Shape;592;g36eb9e5e57c_0_246"/>
          <p:cNvGrpSpPr/>
          <p:nvPr/>
        </p:nvGrpSpPr>
        <p:grpSpPr>
          <a:xfrm>
            <a:off x="16363515" y="505438"/>
            <a:ext cx="864045" cy="491490"/>
            <a:chOff x="63500" y="63500"/>
            <a:chExt cx="1728089" cy="982980"/>
          </a:xfrm>
        </p:grpSpPr>
        <p:sp>
          <p:nvSpPr>
            <p:cNvPr id="593" name="Google Shape;593;g36eb9e5e57c_0_246"/>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94" name="Google Shape;594;g36eb9e5e57c_0_246"/>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95" name="Google Shape;595;g36eb9e5e57c_0_246"/>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596" name="Google Shape;596;g36eb9e5e57c_0_246"/>
          <p:cNvSpPr txBox="1"/>
          <p:nvPr/>
        </p:nvSpPr>
        <p:spPr>
          <a:xfrm>
            <a:off x="16882846" y="9172575"/>
            <a:ext cx="376500" cy="800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Clr>
                <a:srgbClr val="000000"/>
              </a:buClr>
              <a:buSzPts val="5199"/>
              <a:buFont typeface="Arial"/>
              <a:buNone/>
            </a:pPr>
            <a:r>
              <a:rPr lang="en-US" sz="5199" b="1" i="0" u="none" strike="noStrike" cap="none">
                <a:solidFill>
                  <a:srgbClr val="F97141"/>
                </a:solidFill>
                <a:latin typeface="Outfit"/>
                <a:ea typeface="Outfit"/>
                <a:cs typeface="Outfit"/>
                <a:sym typeface="Outfit"/>
              </a:rPr>
              <a:t>&gt;</a:t>
            </a:r>
            <a:endParaRPr sz="1400" b="0" i="0" u="none" strike="noStrike" cap="none">
              <a:solidFill>
                <a:srgbClr val="000000"/>
              </a:solidFill>
              <a:latin typeface="Arial"/>
              <a:ea typeface="Arial"/>
              <a:cs typeface="Arial"/>
              <a:sym typeface="Arial"/>
            </a:endParaRPr>
          </a:p>
        </p:txBody>
      </p:sp>
      <p:sp>
        <p:nvSpPr>
          <p:cNvPr id="597" name="Google Shape;597;g36eb9e5e57c_0_246"/>
          <p:cNvSpPr txBox="1"/>
          <p:nvPr/>
        </p:nvSpPr>
        <p:spPr>
          <a:xfrm>
            <a:off x="1104298" y="9397050"/>
            <a:ext cx="936900"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dirty="0">
                <a:solidFill>
                  <a:srgbClr val="000000"/>
                </a:solidFill>
                <a:latin typeface="Outfit"/>
                <a:ea typeface="Outfit"/>
                <a:cs typeface="Outfit"/>
                <a:sym typeface="Outfit"/>
              </a:rPr>
              <a:t>Pg: 33</a:t>
            </a:r>
            <a:endParaRPr sz="1400" b="0" i="0" u="none" strike="noStrike" cap="none" dirty="0">
              <a:solidFill>
                <a:srgbClr val="000000"/>
              </a:solidFill>
              <a:latin typeface="Arial"/>
              <a:ea typeface="Arial"/>
              <a:cs typeface="Arial"/>
              <a:sym typeface="Arial"/>
            </a:endParaRPr>
          </a:p>
        </p:txBody>
      </p:sp>
      <p:sp>
        <p:nvSpPr>
          <p:cNvPr id="598" name="Google Shape;598;g36eb9e5e57c_0_246"/>
          <p:cNvSpPr txBox="1"/>
          <p:nvPr/>
        </p:nvSpPr>
        <p:spPr>
          <a:xfrm>
            <a:off x="1028700" y="426075"/>
            <a:ext cx="72336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1100"/>
              <a:buFont typeface="Arial"/>
              <a:buNone/>
            </a:pPr>
            <a:r>
              <a:rPr lang="en-US" sz="2400" b="0" i="0" u="none" strike="noStrike" cap="none">
                <a:solidFill>
                  <a:srgbClr val="000000"/>
                </a:solidFill>
                <a:latin typeface="Outfit"/>
                <a:ea typeface="Outfit"/>
                <a:cs typeface="Outfit"/>
                <a:sym typeface="Outfit"/>
              </a:rPr>
              <a:t>Technical Architecture</a:t>
            </a:r>
            <a:endParaRPr sz="2400" b="0" i="0" u="none" strike="noStrike" cap="none">
              <a:solidFill>
                <a:srgbClr val="000000"/>
              </a:solidFill>
              <a:latin typeface="Outfit"/>
              <a:ea typeface="Outfit"/>
              <a:cs typeface="Outfit"/>
              <a:sym typeface="Outfit"/>
            </a:endParaRPr>
          </a:p>
        </p:txBody>
      </p:sp>
      <p:sp>
        <p:nvSpPr>
          <p:cNvPr id="599" name="Google Shape;599;g36eb9e5e57c_0_246"/>
          <p:cNvSpPr txBox="1"/>
          <p:nvPr/>
        </p:nvSpPr>
        <p:spPr>
          <a:xfrm>
            <a:off x="1028700" y="1236625"/>
            <a:ext cx="9699300" cy="7695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1100"/>
              <a:buFont typeface="Arial"/>
              <a:buNone/>
            </a:pPr>
            <a:r>
              <a:rPr lang="en-US" sz="5000" b="1" i="0" u="none" strike="noStrike" cap="none">
                <a:solidFill>
                  <a:srgbClr val="000000"/>
                </a:solidFill>
                <a:latin typeface="Outfit"/>
                <a:ea typeface="Outfit"/>
                <a:cs typeface="Outfit"/>
                <a:sym typeface="Outfit"/>
              </a:rPr>
              <a:t>How A.G.I. works under the hood</a:t>
            </a:r>
            <a:endParaRPr sz="5000" b="1" i="0" u="none" strike="noStrike" cap="none">
              <a:solidFill>
                <a:srgbClr val="000000"/>
              </a:solidFill>
              <a:latin typeface="Outfit"/>
              <a:ea typeface="Outfit"/>
              <a:cs typeface="Outfit"/>
              <a:sym typeface="Outfit"/>
            </a:endParaRPr>
          </a:p>
        </p:txBody>
      </p:sp>
      <p:sp>
        <p:nvSpPr>
          <p:cNvPr id="600" name="Google Shape;600;g36eb9e5e57c_0_246"/>
          <p:cNvSpPr txBox="1"/>
          <p:nvPr/>
        </p:nvSpPr>
        <p:spPr>
          <a:xfrm>
            <a:off x="1028700" y="3054225"/>
            <a:ext cx="9568500" cy="55398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chemeClr val="dk1"/>
              </a:buClr>
              <a:buSzPts val="1100"/>
              <a:buFont typeface="Arial"/>
              <a:buNone/>
            </a:pPr>
            <a:r>
              <a:rPr lang="en-US" sz="2400" b="1" i="0" u="none" strike="noStrike" cap="none">
                <a:solidFill>
                  <a:srgbClr val="000000"/>
                </a:solidFill>
                <a:latin typeface="Outfit"/>
                <a:ea typeface="Outfit"/>
                <a:cs typeface="Outfit"/>
                <a:sym typeface="Outfit"/>
              </a:rPr>
              <a:t>The Agentic Loop:</a:t>
            </a:r>
            <a:endParaRPr sz="2400" b="1" i="0" u="none" strike="noStrike" cap="none">
              <a:solidFill>
                <a:srgbClr val="000000"/>
              </a:solidFill>
              <a:latin typeface="Outfit"/>
              <a:ea typeface="Outfit"/>
              <a:cs typeface="Outfit"/>
              <a:sym typeface="Outfit"/>
            </a:endParaRPr>
          </a:p>
          <a:p>
            <a:pPr marL="0" marR="0" lvl="0" indent="0" algn="l" rtl="0">
              <a:lnSpc>
                <a:spcPct val="139958"/>
              </a:lnSpc>
              <a:spcBef>
                <a:spcPts val="0"/>
              </a:spcBef>
              <a:spcAft>
                <a:spcPts val="0"/>
              </a:spcAft>
              <a:buClr>
                <a:schemeClr val="dk1"/>
              </a:buClr>
              <a:buSzPts val="1100"/>
              <a:buFont typeface="Arial"/>
              <a:buNone/>
            </a:pPr>
            <a:r>
              <a:rPr lang="en-US" sz="2400" b="0" i="0" u="none" strike="noStrike" cap="none">
                <a:solidFill>
                  <a:srgbClr val="000000"/>
                </a:solidFill>
                <a:latin typeface="Outfit"/>
                <a:ea typeface="Outfit"/>
                <a:cs typeface="Outfit"/>
                <a:sym typeface="Outfit"/>
              </a:rPr>
              <a:t>1. PLAN → 2. EXECUTE → 3. EVALUATE → 4. REVISE → [Loop]</a:t>
            </a:r>
            <a:endParaRPr sz="2400" b="0" i="0" u="none" strike="noStrike" cap="none">
              <a:solidFill>
                <a:srgbClr val="000000"/>
              </a:solidFill>
              <a:latin typeface="Outfit"/>
              <a:ea typeface="Outfit"/>
              <a:cs typeface="Outfit"/>
              <a:sym typeface="Outfit"/>
            </a:endParaRPr>
          </a:p>
          <a:p>
            <a:pPr marL="0" marR="0" lvl="0" indent="0" algn="l" rtl="0">
              <a:lnSpc>
                <a:spcPct val="139958"/>
              </a:lnSpc>
              <a:spcBef>
                <a:spcPts val="0"/>
              </a:spcBef>
              <a:spcAft>
                <a:spcPts val="0"/>
              </a:spcAft>
              <a:buClr>
                <a:schemeClr val="dk1"/>
              </a:buClr>
              <a:buSzPts val="1100"/>
              <a:buFont typeface="Arial"/>
              <a:buNone/>
            </a:pPr>
            <a:br>
              <a:rPr lang="en-US" sz="2400" b="1" i="0" u="none" strike="noStrike" cap="none">
                <a:solidFill>
                  <a:srgbClr val="000000"/>
                </a:solidFill>
                <a:latin typeface="Outfit"/>
                <a:ea typeface="Outfit"/>
                <a:cs typeface="Outfit"/>
                <a:sym typeface="Outfit"/>
              </a:rPr>
            </a:br>
            <a:r>
              <a:rPr lang="en-US" sz="2400" b="1" i="0" u="none" strike="noStrike" cap="none">
                <a:solidFill>
                  <a:srgbClr val="000000"/>
                </a:solidFill>
                <a:latin typeface="Outfit"/>
                <a:ea typeface="Outfit"/>
                <a:cs typeface="Outfit"/>
                <a:sym typeface="Outfit"/>
              </a:rPr>
              <a:t>Technical Stack:</a:t>
            </a:r>
            <a:endParaRPr sz="2400" b="1" i="0" u="none" strike="noStrike" cap="none">
              <a:solidFill>
                <a:srgbClr val="000000"/>
              </a:solidFill>
              <a:latin typeface="Outfit"/>
              <a:ea typeface="Outfit"/>
              <a:cs typeface="Outfit"/>
              <a:sym typeface="Outfit"/>
            </a:endParaRPr>
          </a:p>
          <a:p>
            <a:pPr marL="457200" marR="0" lvl="0" indent="-381000" algn="l" rtl="0">
              <a:lnSpc>
                <a:spcPct val="139958"/>
              </a:lnSpc>
              <a:spcBef>
                <a:spcPts val="0"/>
              </a:spcBef>
              <a:spcAft>
                <a:spcPts val="0"/>
              </a:spcAft>
              <a:buClr>
                <a:srgbClr val="000000"/>
              </a:buClr>
              <a:buSzPts val="2400"/>
              <a:buFont typeface="Outfit"/>
              <a:buChar char="●"/>
            </a:pPr>
            <a:r>
              <a:rPr lang="en-US" sz="2400" b="1" i="0" u="none" strike="noStrike" cap="none">
                <a:solidFill>
                  <a:srgbClr val="000000"/>
                </a:solidFill>
                <a:latin typeface="Outfit"/>
                <a:ea typeface="Outfit"/>
                <a:cs typeface="Outfit"/>
                <a:sym typeface="Outfit"/>
              </a:rPr>
              <a:t>Agent Layer: </a:t>
            </a:r>
            <a:r>
              <a:rPr lang="en-US" sz="2400" b="0" i="0" u="none" strike="noStrike" cap="none">
                <a:solidFill>
                  <a:srgbClr val="000000"/>
                </a:solidFill>
                <a:latin typeface="Outfit"/>
                <a:ea typeface="Outfit"/>
                <a:cs typeface="Outfit"/>
                <a:sym typeface="Outfit"/>
              </a:rPr>
              <a:t>planning and decision-making engine</a:t>
            </a:r>
            <a:endParaRPr sz="2400" b="0" i="0" u="none" strike="noStrike" cap="none">
              <a:solidFill>
                <a:srgbClr val="000000"/>
              </a:solidFill>
              <a:latin typeface="Outfit"/>
              <a:ea typeface="Outfit"/>
              <a:cs typeface="Outfit"/>
              <a:sym typeface="Outfit"/>
            </a:endParaRPr>
          </a:p>
          <a:p>
            <a:pPr marL="457200" marR="0" lvl="0" indent="-381000" algn="l" rtl="0">
              <a:lnSpc>
                <a:spcPct val="139958"/>
              </a:lnSpc>
              <a:spcBef>
                <a:spcPts val="0"/>
              </a:spcBef>
              <a:spcAft>
                <a:spcPts val="0"/>
              </a:spcAft>
              <a:buClr>
                <a:srgbClr val="000000"/>
              </a:buClr>
              <a:buSzPts val="2400"/>
              <a:buFont typeface="Outfit"/>
              <a:buChar char="●"/>
            </a:pPr>
            <a:r>
              <a:rPr lang="en-US" sz="2400" b="1" i="0" u="none" strike="noStrike" cap="none">
                <a:solidFill>
                  <a:srgbClr val="000000"/>
                </a:solidFill>
                <a:latin typeface="Outfit"/>
                <a:ea typeface="Outfit"/>
                <a:cs typeface="Outfit"/>
                <a:sym typeface="Outfit"/>
              </a:rPr>
              <a:t>Tool Layer: </a:t>
            </a:r>
            <a:r>
              <a:rPr lang="en-US" sz="2400" b="0" i="0" u="none" strike="noStrike" cap="none">
                <a:solidFill>
                  <a:srgbClr val="000000"/>
                </a:solidFill>
                <a:latin typeface="Outfit"/>
                <a:ea typeface="Outfit"/>
                <a:cs typeface="Outfit"/>
                <a:sym typeface="Outfit"/>
              </a:rPr>
              <a:t>file system, web search, API calls</a:t>
            </a:r>
            <a:endParaRPr sz="2400" b="0" i="0" u="none" strike="noStrike" cap="none">
              <a:solidFill>
                <a:srgbClr val="000000"/>
              </a:solidFill>
              <a:latin typeface="Outfit"/>
              <a:ea typeface="Outfit"/>
              <a:cs typeface="Outfit"/>
              <a:sym typeface="Outfit"/>
            </a:endParaRPr>
          </a:p>
          <a:p>
            <a:pPr marL="457200" marR="0" lvl="0" indent="-381000" algn="l" rtl="0">
              <a:lnSpc>
                <a:spcPct val="139958"/>
              </a:lnSpc>
              <a:spcBef>
                <a:spcPts val="0"/>
              </a:spcBef>
              <a:spcAft>
                <a:spcPts val="0"/>
              </a:spcAft>
              <a:buClr>
                <a:srgbClr val="000000"/>
              </a:buClr>
              <a:buSzPts val="2400"/>
              <a:buFont typeface="Outfit"/>
              <a:buChar char="●"/>
            </a:pPr>
            <a:r>
              <a:rPr lang="en-US" sz="2400" b="1" i="0" u="none" strike="noStrike" cap="none">
                <a:solidFill>
                  <a:srgbClr val="000000"/>
                </a:solidFill>
                <a:latin typeface="Outfit"/>
                <a:ea typeface="Outfit"/>
                <a:cs typeface="Outfit"/>
                <a:sym typeface="Outfit"/>
              </a:rPr>
              <a:t>Execution layer: </a:t>
            </a:r>
            <a:r>
              <a:rPr lang="en-US" sz="2400" b="0" i="0" u="none" strike="noStrike" cap="none">
                <a:solidFill>
                  <a:srgbClr val="000000"/>
                </a:solidFill>
                <a:latin typeface="Outfit"/>
                <a:ea typeface="Outfit"/>
                <a:cs typeface="Outfit"/>
                <a:sym typeface="Outfit"/>
              </a:rPr>
              <a:t>task coordination and management</a:t>
            </a:r>
            <a:endParaRPr sz="2400" b="0" i="0" u="none" strike="noStrike" cap="none">
              <a:solidFill>
                <a:srgbClr val="000000"/>
              </a:solidFill>
              <a:latin typeface="Outfit"/>
              <a:ea typeface="Outfit"/>
              <a:cs typeface="Outfit"/>
              <a:sym typeface="Outfit"/>
            </a:endParaRPr>
          </a:p>
          <a:p>
            <a:pPr marL="457200" marR="0" lvl="0" indent="-381000" algn="l" rtl="0">
              <a:lnSpc>
                <a:spcPct val="139958"/>
              </a:lnSpc>
              <a:spcBef>
                <a:spcPts val="0"/>
              </a:spcBef>
              <a:spcAft>
                <a:spcPts val="0"/>
              </a:spcAft>
              <a:buClr>
                <a:srgbClr val="000000"/>
              </a:buClr>
              <a:buSzPts val="2400"/>
              <a:buFont typeface="Outfit"/>
              <a:buChar char="●"/>
            </a:pPr>
            <a:r>
              <a:rPr lang="en-US" sz="2400" b="1" i="0" u="none" strike="noStrike" cap="none">
                <a:solidFill>
                  <a:srgbClr val="000000"/>
                </a:solidFill>
                <a:latin typeface="Outfit"/>
                <a:ea typeface="Outfit"/>
                <a:cs typeface="Outfit"/>
                <a:sym typeface="Outfit"/>
              </a:rPr>
              <a:t>Feedback layer: </a:t>
            </a:r>
            <a:r>
              <a:rPr lang="en-US" sz="2400" b="0" i="0" u="none" strike="noStrike" cap="none">
                <a:solidFill>
                  <a:srgbClr val="000000"/>
                </a:solidFill>
                <a:latin typeface="Outfit"/>
                <a:ea typeface="Outfit"/>
                <a:cs typeface="Outfit"/>
                <a:sym typeface="Outfit"/>
              </a:rPr>
              <a:t>performance monitoring and adjustment</a:t>
            </a:r>
            <a:endParaRPr sz="2400" b="0" i="0" u="none" strike="noStrike" cap="none">
              <a:solidFill>
                <a:srgbClr val="000000"/>
              </a:solidFill>
              <a:latin typeface="Outfit"/>
              <a:ea typeface="Outfit"/>
              <a:cs typeface="Outfit"/>
              <a:sym typeface="Outfit"/>
            </a:endParaRPr>
          </a:p>
          <a:p>
            <a:pPr marL="457200" marR="0" lvl="0" indent="0" algn="l" rtl="0">
              <a:lnSpc>
                <a:spcPct val="139958"/>
              </a:lnSpc>
              <a:spcBef>
                <a:spcPts val="0"/>
              </a:spcBef>
              <a:spcAft>
                <a:spcPts val="0"/>
              </a:spcAft>
              <a:buClr>
                <a:schemeClr val="dk1"/>
              </a:buClr>
              <a:buSzPts val="1100"/>
              <a:buFont typeface="Arial"/>
              <a:buNone/>
            </a:pPr>
            <a:endParaRPr sz="2400" b="1" i="0" u="none" strike="noStrike" cap="none">
              <a:solidFill>
                <a:srgbClr val="000000"/>
              </a:solidFill>
              <a:latin typeface="Outfit"/>
              <a:ea typeface="Outfit"/>
              <a:cs typeface="Outfit"/>
              <a:sym typeface="Outfit"/>
            </a:endParaRPr>
          </a:p>
          <a:p>
            <a:pPr marL="0" marR="0" lvl="0" indent="0" algn="l" rtl="0">
              <a:lnSpc>
                <a:spcPct val="139958"/>
              </a:lnSpc>
              <a:spcBef>
                <a:spcPts val="0"/>
              </a:spcBef>
              <a:spcAft>
                <a:spcPts val="0"/>
              </a:spcAft>
              <a:buClr>
                <a:srgbClr val="000000"/>
              </a:buClr>
              <a:buSzPts val="2400"/>
              <a:buFont typeface="Arial"/>
              <a:buNone/>
            </a:pPr>
            <a:r>
              <a:rPr lang="en-US" sz="2400" b="1" i="0" u="none" strike="noStrike" cap="none">
                <a:solidFill>
                  <a:srgbClr val="000000"/>
                </a:solidFill>
                <a:latin typeface="Outfit"/>
                <a:ea typeface="Outfit"/>
                <a:cs typeface="Outfit"/>
                <a:sym typeface="Outfit"/>
              </a:rPr>
              <a:t>Key Innovation: </a:t>
            </a:r>
            <a:r>
              <a:rPr lang="en-US" sz="2400" b="0" i="0" u="none" strike="noStrike" cap="none">
                <a:solidFill>
                  <a:srgbClr val="000000"/>
                </a:solidFill>
                <a:latin typeface="Outfit"/>
                <a:ea typeface="Outfit"/>
                <a:cs typeface="Outfit"/>
                <a:sym typeface="Outfit"/>
              </a:rPr>
              <a:t>multi-step, multi-purpose task execution with autonomous course correction</a:t>
            </a:r>
            <a:endParaRPr sz="2400" b="1" i="0" u="none" strike="noStrike" cap="none">
              <a:solidFill>
                <a:srgbClr val="000000"/>
              </a:solidFill>
              <a:latin typeface="Outfit"/>
              <a:ea typeface="Outfit"/>
              <a:cs typeface="Outfit"/>
              <a:sym typeface="Outfit"/>
            </a:endParaRPr>
          </a:p>
        </p:txBody>
      </p:sp>
      <p:pic>
        <p:nvPicPr>
          <p:cNvPr id="601" name="Google Shape;601;g36eb9e5e57c_0_246"/>
          <p:cNvPicPr preferRelativeResize="0"/>
          <p:nvPr/>
        </p:nvPicPr>
        <p:blipFill rotWithShape="1">
          <a:blip r:embed="rId3">
            <a:alphaModFix/>
          </a:blip>
          <a:srcRect/>
          <a:stretch/>
        </p:blipFill>
        <p:spPr>
          <a:xfrm>
            <a:off x="10728001" y="2093200"/>
            <a:ext cx="6455225" cy="68300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g36edbd7e285_0_78"/>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35917" r="-20124" b="-1455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07" name="Google Shape;607;g36edbd7e285_0_78"/>
          <p:cNvSpPr txBox="1"/>
          <p:nvPr/>
        </p:nvSpPr>
        <p:spPr>
          <a:xfrm>
            <a:off x="1028700" y="4479925"/>
            <a:ext cx="13046400" cy="2154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6999"/>
              <a:buFont typeface="Arial"/>
              <a:buNone/>
            </a:pPr>
            <a:r>
              <a:rPr lang="en-US" sz="6999" b="0" i="0" u="none" strike="noStrike" cap="none">
                <a:solidFill>
                  <a:srgbClr val="FFFFFF"/>
                </a:solidFill>
                <a:latin typeface="Outfit"/>
                <a:ea typeface="Outfit"/>
                <a:cs typeface="Outfit"/>
                <a:sym typeface="Outfit"/>
              </a:rPr>
              <a:t>Section 06: Getting started with PandaAGI</a:t>
            </a:r>
            <a:endParaRPr sz="6999" b="0" i="0" u="none" strike="noStrike" cap="none">
              <a:solidFill>
                <a:srgbClr val="FFFFFF"/>
              </a:solidFill>
              <a:latin typeface="Outfit"/>
              <a:ea typeface="Outfit"/>
              <a:cs typeface="Outfit"/>
              <a:sym typeface="Outfit"/>
            </a:endParaRPr>
          </a:p>
        </p:txBody>
      </p:sp>
      <p:cxnSp>
        <p:nvCxnSpPr>
          <p:cNvPr id="608" name="Google Shape;608;g36edbd7e285_0_78"/>
          <p:cNvCxnSpPr/>
          <p:nvPr/>
        </p:nvCxnSpPr>
        <p:spPr>
          <a:xfrm>
            <a:off x="1028700" y="4271210"/>
            <a:ext cx="11361300" cy="0"/>
          </a:xfrm>
          <a:prstGeom prst="straightConnector1">
            <a:avLst/>
          </a:prstGeom>
          <a:noFill/>
          <a:ln w="38100" cap="flat" cmpd="sng">
            <a:solidFill>
              <a:srgbClr val="FFFFFF"/>
            </a:solidFill>
            <a:prstDash val="solid"/>
            <a:round/>
            <a:headEnd type="none" w="sm" len="sm"/>
            <a:tailEnd type="none" w="sm" len="sm"/>
          </a:ln>
        </p:spPr>
      </p:cxnSp>
      <p:sp>
        <p:nvSpPr>
          <p:cNvPr id="609" name="Google Shape;609;g36edbd7e285_0_78"/>
          <p:cNvSpPr/>
          <p:nvPr/>
        </p:nvSpPr>
        <p:spPr>
          <a:xfrm>
            <a:off x="15224028" y="312480"/>
            <a:ext cx="2035272" cy="716220"/>
          </a:xfrm>
          <a:custGeom>
            <a:avLst/>
            <a:gdLst/>
            <a:ahLst/>
            <a:cxnLst/>
            <a:rect l="l" t="t" r="r" b="b"/>
            <a:pathLst>
              <a:path w="2035272" h="716220" extrusionOk="0">
                <a:moveTo>
                  <a:pt x="0" y="0"/>
                </a:moveTo>
                <a:lnTo>
                  <a:pt x="2035272" y="0"/>
                </a:lnTo>
                <a:lnTo>
                  <a:pt x="2035272" y="716220"/>
                </a:lnTo>
                <a:lnTo>
                  <a:pt x="0" y="716220"/>
                </a:lnTo>
                <a:lnTo>
                  <a:pt x="0" y="0"/>
                </a:lnTo>
                <a:close/>
              </a:path>
            </a:pathLst>
          </a:custGeom>
          <a:blipFill rotWithShape="1">
            <a:blip r:embed="rId4">
              <a:alphaModFix/>
            </a:blip>
            <a:stretch>
              <a:fillRect l="-29715" t="-66094" r="-27794" b="-85560"/>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cxnSp>
        <p:nvCxnSpPr>
          <p:cNvPr id="615" name="Google Shape;615;p7"/>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616" name="Google Shape;616;p7"/>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617" name="Google Shape;617;p7"/>
          <p:cNvGrpSpPr/>
          <p:nvPr/>
        </p:nvGrpSpPr>
        <p:grpSpPr>
          <a:xfrm>
            <a:off x="16363515" y="505438"/>
            <a:ext cx="864047" cy="491487"/>
            <a:chOff x="63500" y="63500"/>
            <a:chExt cx="1728089" cy="982980"/>
          </a:xfrm>
        </p:grpSpPr>
        <p:sp>
          <p:nvSpPr>
            <p:cNvPr id="618" name="Google Shape;618;p7"/>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19" name="Google Shape;619;p7"/>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20" name="Google Shape;620;p7"/>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621" name="Google Shape;621;p7"/>
          <p:cNvSpPr txBox="1"/>
          <p:nvPr/>
        </p:nvSpPr>
        <p:spPr>
          <a:xfrm>
            <a:off x="1028700" y="1236625"/>
            <a:ext cx="5763900" cy="7695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5000"/>
              <a:buFont typeface="Arial"/>
              <a:buNone/>
            </a:pPr>
            <a:r>
              <a:rPr lang="en-US" sz="5000" b="1" i="0" u="none" strike="noStrike" cap="none">
                <a:solidFill>
                  <a:srgbClr val="000000"/>
                </a:solidFill>
                <a:latin typeface="Outfit"/>
                <a:ea typeface="Outfit"/>
                <a:cs typeface="Outfit"/>
                <a:sym typeface="Outfit"/>
              </a:rPr>
              <a:t>Quickstart</a:t>
            </a:r>
            <a:endParaRPr sz="1400" b="0" i="0" u="none" strike="noStrike" cap="none">
              <a:solidFill>
                <a:srgbClr val="000000"/>
              </a:solidFill>
              <a:latin typeface="Arial"/>
              <a:ea typeface="Arial"/>
              <a:cs typeface="Arial"/>
              <a:sym typeface="Arial"/>
            </a:endParaRPr>
          </a:p>
        </p:txBody>
      </p:sp>
      <p:sp>
        <p:nvSpPr>
          <p:cNvPr id="622" name="Google Shape;622;p7"/>
          <p:cNvSpPr txBox="1"/>
          <p:nvPr/>
        </p:nvSpPr>
        <p:spPr>
          <a:xfrm>
            <a:off x="16882846" y="9172575"/>
            <a:ext cx="376454" cy="89662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Clr>
                <a:srgbClr val="000000"/>
              </a:buClr>
              <a:buSzPts val="5199"/>
              <a:buFont typeface="Arial"/>
              <a:buNone/>
            </a:pPr>
            <a:r>
              <a:rPr lang="en-US" sz="5199" b="1" i="0" u="none" strike="noStrike" cap="none">
                <a:solidFill>
                  <a:srgbClr val="F97141"/>
                </a:solidFill>
                <a:latin typeface="Outfit"/>
                <a:ea typeface="Outfit"/>
                <a:cs typeface="Outfit"/>
                <a:sym typeface="Outfit"/>
              </a:rPr>
              <a:t>&gt;</a:t>
            </a:r>
            <a:endParaRPr sz="1400" b="0" i="0" u="none" strike="noStrike" cap="none">
              <a:solidFill>
                <a:srgbClr val="000000"/>
              </a:solidFill>
              <a:latin typeface="Arial"/>
              <a:ea typeface="Arial"/>
              <a:cs typeface="Arial"/>
              <a:sym typeface="Arial"/>
            </a:endParaRPr>
          </a:p>
        </p:txBody>
      </p:sp>
      <p:sp>
        <p:nvSpPr>
          <p:cNvPr id="623" name="Google Shape;623;p7"/>
          <p:cNvSpPr txBox="1"/>
          <p:nvPr/>
        </p:nvSpPr>
        <p:spPr>
          <a:xfrm>
            <a:off x="1028700" y="9397050"/>
            <a:ext cx="864000"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dirty="0">
                <a:solidFill>
                  <a:srgbClr val="000000"/>
                </a:solidFill>
                <a:latin typeface="Outfit"/>
                <a:ea typeface="Outfit"/>
                <a:cs typeface="Outfit"/>
                <a:sym typeface="Outfit"/>
              </a:rPr>
              <a:t>Pg: 35</a:t>
            </a:r>
            <a:endParaRPr sz="1400" b="0" i="0" u="none" strike="noStrike" cap="none" dirty="0">
              <a:solidFill>
                <a:srgbClr val="000000"/>
              </a:solidFill>
              <a:latin typeface="Arial"/>
              <a:ea typeface="Arial"/>
              <a:cs typeface="Arial"/>
              <a:sym typeface="Arial"/>
            </a:endParaRPr>
          </a:p>
        </p:txBody>
      </p:sp>
      <p:sp>
        <p:nvSpPr>
          <p:cNvPr id="624" name="Google Shape;624;p7"/>
          <p:cNvSpPr txBox="1"/>
          <p:nvPr/>
        </p:nvSpPr>
        <p:spPr>
          <a:xfrm>
            <a:off x="1028700" y="441950"/>
            <a:ext cx="55191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Outfit"/>
                <a:ea typeface="Outfit"/>
                <a:cs typeface="Outfit"/>
                <a:sym typeface="Outfit"/>
              </a:rPr>
              <a:t>Getting started with PandaAGI</a:t>
            </a:r>
            <a:endParaRPr sz="1400" b="0" i="0" u="none" strike="noStrike" cap="none">
              <a:solidFill>
                <a:srgbClr val="000000"/>
              </a:solidFill>
              <a:latin typeface="Arial"/>
              <a:ea typeface="Arial"/>
              <a:cs typeface="Arial"/>
              <a:sym typeface="Arial"/>
            </a:endParaRPr>
          </a:p>
        </p:txBody>
      </p:sp>
      <p:sp>
        <p:nvSpPr>
          <p:cNvPr id="625" name="Google Shape;625;p7"/>
          <p:cNvSpPr txBox="1"/>
          <p:nvPr/>
        </p:nvSpPr>
        <p:spPr>
          <a:xfrm>
            <a:off x="1028700" y="4482838"/>
            <a:ext cx="6368100" cy="24375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1" i="0" u="none" strike="noStrike" cap="none">
                <a:solidFill>
                  <a:srgbClr val="000000"/>
                </a:solidFill>
                <a:latin typeface="Outfit"/>
                <a:ea typeface="Outfit"/>
                <a:cs typeface="Outfit"/>
                <a:sym typeface="Outfit"/>
              </a:rPr>
              <a:t>Getting started </a:t>
            </a:r>
            <a:r>
              <a:rPr lang="en-US" sz="2400" b="0" i="0" u="none" strike="noStrike" cap="none">
                <a:solidFill>
                  <a:srgbClr val="000000"/>
                </a:solidFill>
                <a:latin typeface="Outfit"/>
                <a:ea typeface="Outfit"/>
                <a:cs typeface="Outfit"/>
                <a:sym typeface="Outfit"/>
              </a:rPr>
              <a:t>is as easy as that:</a:t>
            </a:r>
            <a:endParaRPr sz="2400" b="0" i="0" u="none" strike="noStrike" cap="none">
              <a:solidFill>
                <a:srgbClr val="000000"/>
              </a:solidFill>
              <a:latin typeface="Outfit"/>
              <a:ea typeface="Outfit"/>
              <a:cs typeface="Outfit"/>
              <a:sym typeface="Outfit"/>
            </a:endParaRPr>
          </a:p>
          <a:p>
            <a:pPr marL="457200" marR="0" lvl="0" indent="-381000" algn="l" rtl="0">
              <a:lnSpc>
                <a:spcPct val="139958"/>
              </a:lnSpc>
              <a:spcBef>
                <a:spcPts val="0"/>
              </a:spcBef>
              <a:spcAft>
                <a:spcPts val="0"/>
              </a:spcAft>
              <a:buClr>
                <a:srgbClr val="000000"/>
              </a:buClr>
              <a:buSzPts val="2400"/>
              <a:buFont typeface="Outfit"/>
              <a:buChar char="●"/>
            </a:pPr>
            <a:r>
              <a:rPr lang="en-US" sz="2400" b="0" i="0" u="none" strike="noStrike" cap="none">
                <a:solidFill>
                  <a:srgbClr val="000000"/>
                </a:solidFill>
                <a:latin typeface="Outfit"/>
                <a:ea typeface="Outfit"/>
                <a:cs typeface="Outfit"/>
                <a:sym typeface="Outfit"/>
              </a:rPr>
              <a:t>install the `panda-agi` library using pip</a:t>
            </a:r>
            <a:endParaRPr sz="2400" b="0" i="0" u="none" strike="noStrike" cap="none">
              <a:solidFill>
                <a:srgbClr val="000000"/>
              </a:solidFill>
              <a:latin typeface="Outfit"/>
              <a:ea typeface="Outfit"/>
              <a:cs typeface="Outfit"/>
              <a:sym typeface="Outfit"/>
            </a:endParaRPr>
          </a:p>
          <a:p>
            <a:pPr marL="457200" marR="0" lvl="0" indent="-381000" algn="l" rtl="0">
              <a:lnSpc>
                <a:spcPct val="139958"/>
              </a:lnSpc>
              <a:spcBef>
                <a:spcPts val="0"/>
              </a:spcBef>
              <a:spcAft>
                <a:spcPts val="0"/>
              </a:spcAft>
              <a:buClr>
                <a:srgbClr val="000000"/>
              </a:buClr>
              <a:buSzPts val="2400"/>
              <a:buFont typeface="Outfit"/>
              <a:buChar char="●"/>
            </a:pPr>
            <a:r>
              <a:rPr lang="en-US" sz="2400" b="0" i="0" u="none" strike="noStrike" cap="none">
                <a:solidFill>
                  <a:srgbClr val="000000"/>
                </a:solidFill>
                <a:latin typeface="Outfit"/>
                <a:ea typeface="Outfit"/>
                <a:cs typeface="Outfit"/>
                <a:sym typeface="Outfit"/>
              </a:rPr>
              <a:t>Import the library</a:t>
            </a:r>
            <a:endParaRPr sz="2400" b="0" i="0" u="none" strike="noStrike" cap="none">
              <a:solidFill>
                <a:srgbClr val="000000"/>
              </a:solidFill>
              <a:latin typeface="Outfit"/>
              <a:ea typeface="Outfit"/>
              <a:cs typeface="Outfit"/>
              <a:sym typeface="Outfit"/>
            </a:endParaRPr>
          </a:p>
          <a:p>
            <a:pPr marL="457200" marR="0" lvl="0" indent="-381000" algn="l" rtl="0">
              <a:lnSpc>
                <a:spcPct val="139958"/>
              </a:lnSpc>
              <a:spcBef>
                <a:spcPts val="0"/>
              </a:spcBef>
              <a:spcAft>
                <a:spcPts val="0"/>
              </a:spcAft>
              <a:buClr>
                <a:srgbClr val="000000"/>
              </a:buClr>
              <a:buSzPts val="2400"/>
              <a:buFont typeface="Outfit"/>
              <a:buChar char="●"/>
            </a:pPr>
            <a:r>
              <a:rPr lang="en-US" sz="2400" b="0" i="0" u="none" strike="noStrike" cap="none">
                <a:solidFill>
                  <a:srgbClr val="000000"/>
                </a:solidFill>
                <a:latin typeface="Outfit"/>
                <a:ea typeface="Outfit"/>
                <a:cs typeface="Outfit"/>
                <a:sym typeface="Outfit"/>
              </a:rPr>
              <a:t>Instantiate an agent class</a:t>
            </a:r>
            <a:endParaRPr sz="2400" b="0" i="0" u="none" strike="noStrike" cap="none">
              <a:solidFill>
                <a:srgbClr val="000000"/>
              </a:solidFill>
              <a:latin typeface="Outfit"/>
              <a:ea typeface="Outfit"/>
              <a:cs typeface="Outfit"/>
              <a:sym typeface="Outfit"/>
            </a:endParaRPr>
          </a:p>
          <a:p>
            <a:pPr marL="457200" marR="0" lvl="0" indent="-381000" algn="l" rtl="0">
              <a:lnSpc>
                <a:spcPct val="139958"/>
              </a:lnSpc>
              <a:spcBef>
                <a:spcPts val="0"/>
              </a:spcBef>
              <a:spcAft>
                <a:spcPts val="0"/>
              </a:spcAft>
              <a:buClr>
                <a:srgbClr val="000000"/>
              </a:buClr>
              <a:buSzPts val="2400"/>
              <a:buFont typeface="Outfit"/>
              <a:buChar char="●"/>
            </a:pPr>
            <a:r>
              <a:rPr lang="en-US" sz="2400" b="0" i="0" u="none" strike="noStrike" cap="none">
                <a:solidFill>
                  <a:srgbClr val="000000"/>
                </a:solidFill>
                <a:latin typeface="Outfit"/>
                <a:ea typeface="Outfit"/>
                <a:cs typeface="Outfit"/>
                <a:sym typeface="Outfit"/>
              </a:rPr>
              <a:t>Run the agent with your query</a:t>
            </a:r>
            <a:endParaRPr sz="2400" b="0" i="0" u="none" strike="noStrike" cap="none">
              <a:solidFill>
                <a:srgbClr val="000000"/>
              </a:solidFill>
              <a:latin typeface="Outfit"/>
              <a:ea typeface="Outfit"/>
              <a:cs typeface="Outfit"/>
              <a:sym typeface="Outfit"/>
            </a:endParaRPr>
          </a:p>
        </p:txBody>
      </p:sp>
      <p:pic>
        <p:nvPicPr>
          <p:cNvPr id="626" name="Google Shape;626;p7" title="Source Code Image (31).png"/>
          <p:cNvPicPr preferRelativeResize="0"/>
          <p:nvPr/>
        </p:nvPicPr>
        <p:blipFill rotWithShape="1">
          <a:blip r:embed="rId3">
            <a:alphaModFix/>
          </a:blip>
          <a:srcRect/>
          <a:stretch/>
        </p:blipFill>
        <p:spPr>
          <a:xfrm>
            <a:off x="7396800" y="3047066"/>
            <a:ext cx="10586401" cy="530904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cxnSp>
        <p:nvCxnSpPr>
          <p:cNvPr id="632" name="Google Shape;632;g36edbd7e285_0_102"/>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633" name="Google Shape;633;g36edbd7e285_0_102"/>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634" name="Google Shape;634;g36edbd7e285_0_102"/>
          <p:cNvGrpSpPr/>
          <p:nvPr/>
        </p:nvGrpSpPr>
        <p:grpSpPr>
          <a:xfrm>
            <a:off x="16363515" y="505438"/>
            <a:ext cx="864045" cy="491490"/>
            <a:chOff x="63500" y="63500"/>
            <a:chExt cx="1728089" cy="982980"/>
          </a:xfrm>
        </p:grpSpPr>
        <p:sp>
          <p:nvSpPr>
            <p:cNvPr id="635" name="Google Shape;635;g36edbd7e285_0_102"/>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6" name="Google Shape;636;g36edbd7e285_0_102"/>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7" name="Google Shape;637;g36edbd7e285_0_102"/>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638" name="Google Shape;638;g36edbd7e285_0_102"/>
          <p:cNvSpPr txBox="1"/>
          <p:nvPr/>
        </p:nvSpPr>
        <p:spPr>
          <a:xfrm>
            <a:off x="1028700" y="1236625"/>
            <a:ext cx="5763900" cy="7695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5000"/>
              <a:buFont typeface="Arial"/>
              <a:buNone/>
            </a:pPr>
            <a:r>
              <a:rPr lang="en-US" sz="5000" b="1" i="0" u="none" strike="noStrike" cap="none">
                <a:solidFill>
                  <a:srgbClr val="000000"/>
                </a:solidFill>
                <a:latin typeface="Outfit"/>
                <a:ea typeface="Outfit"/>
                <a:cs typeface="Outfit"/>
                <a:sym typeface="Outfit"/>
              </a:rPr>
              <a:t>Get your API key</a:t>
            </a:r>
            <a:endParaRPr sz="1400" b="0" i="0" u="none" strike="noStrike" cap="none">
              <a:solidFill>
                <a:srgbClr val="000000"/>
              </a:solidFill>
              <a:latin typeface="Arial"/>
              <a:ea typeface="Arial"/>
              <a:cs typeface="Arial"/>
              <a:sym typeface="Arial"/>
            </a:endParaRPr>
          </a:p>
        </p:txBody>
      </p:sp>
      <p:sp>
        <p:nvSpPr>
          <p:cNvPr id="639" name="Google Shape;639;g36edbd7e285_0_102"/>
          <p:cNvSpPr txBox="1"/>
          <p:nvPr/>
        </p:nvSpPr>
        <p:spPr>
          <a:xfrm>
            <a:off x="16882846" y="9172575"/>
            <a:ext cx="376500" cy="800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Clr>
                <a:srgbClr val="000000"/>
              </a:buClr>
              <a:buSzPts val="5199"/>
              <a:buFont typeface="Arial"/>
              <a:buNone/>
            </a:pPr>
            <a:r>
              <a:rPr lang="en-US" sz="5199" b="1" i="0" u="none" strike="noStrike" cap="none">
                <a:solidFill>
                  <a:srgbClr val="F97141"/>
                </a:solidFill>
                <a:latin typeface="Outfit"/>
                <a:ea typeface="Outfit"/>
                <a:cs typeface="Outfit"/>
                <a:sym typeface="Outfit"/>
              </a:rPr>
              <a:t>&gt;</a:t>
            </a:r>
            <a:endParaRPr sz="1400" b="0" i="0" u="none" strike="noStrike" cap="none">
              <a:solidFill>
                <a:srgbClr val="000000"/>
              </a:solidFill>
              <a:latin typeface="Arial"/>
              <a:ea typeface="Arial"/>
              <a:cs typeface="Arial"/>
              <a:sym typeface="Arial"/>
            </a:endParaRPr>
          </a:p>
        </p:txBody>
      </p:sp>
      <p:sp>
        <p:nvSpPr>
          <p:cNvPr id="640" name="Google Shape;640;g36edbd7e285_0_102"/>
          <p:cNvSpPr txBox="1"/>
          <p:nvPr/>
        </p:nvSpPr>
        <p:spPr>
          <a:xfrm>
            <a:off x="1028700" y="9397050"/>
            <a:ext cx="1012500"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dirty="0">
                <a:solidFill>
                  <a:srgbClr val="000000"/>
                </a:solidFill>
                <a:latin typeface="Outfit"/>
                <a:ea typeface="Outfit"/>
                <a:cs typeface="Outfit"/>
                <a:sym typeface="Outfit"/>
              </a:rPr>
              <a:t>Pg: 36</a:t>
            </a:r>
            <a:endParaRPr sz="1400" b="0" i="0" u="none" strike="noStrike" cap="none" dirty="0">
              <a:solidFill>
                <a:srgbClr val="000000"/>
              </a:solidFill>
              <a:latin typeface="Arial"/>
              <a:ea typeface="Arial"/>
              <a:cs typeface="Arial"/>
              <a:sym typeface="Arial"/>
            </a:endParaRPr>
          </a:p>
        </p:txBody>
      </p:sp>
      <p:sp>
        <p:nvSpPr>
          <p:cNvPr id="641" name="Google Shape;641;g36edbd7e285_0_102"/>
          <p:cNvSpPr txBox="1"/>
          <p:nvPr/>
        </p:nvSpPr>
        <p:spPr>
          <a:xfrm>
            <a:off x="1028700" y="441950"/>
            <a:ext cx="55191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Outfit"/>
                <a:ea typeface="Outfit"/>
                <a:cs typeface="Outfit"/>
                <a:sym typeface="Outfit"/>
              </a:rPr>
              <a:t>Getting started with PandaAGI</a:t>
            </a:r>
            <a:endParaRPr sz="1400" b="0" i="0" u="none" strike="noStrike" cap="none">
              <a:solidFill>
                <a:srgbClr val="000000"/>
              </a:solidFill>
              <a:latin typeface="Arial"/>
              <a:ea typeface="Arial"/>
              <a:cs typeface="Arial"/>
              <a:sym typeface="Arial"/>
            </a:endParaRPr>
          </a:p>
        </p:txBody>
      </p:sp>
      <p:sp>
        <p:nvSpPr>
          <p:cNvPr id="642" name="Google Shape;642;g36edbd7e285_0_102"/>
          <p:cNvSpPr txBox="1"/>
          <p:nvPr/>
        </p:nvSpPr>
        <p:spPr>
          <a:xfrm>
            <a:off x="1028700" y="3934263"/>
            <a:ext cx="6368100" cy="19206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Outfit"/>
                <a:ea typeface="Outfit"/>
                <a:cs typeface="Outfit"/>
                <a:sym typeface="Outfit"/>
              </a:rPr>
              <a:t>Before starting, a </a:t>
            </a:r>
            <a:r>
              <a:rPr lang="en-US" sz="2400" b="1" i="0" u="none" strike="noStrike" cap="none">
                <a:solidFill>
                  <a:srgbClr val="000000"/>
                </a:solidFill>
                <a:latin typeface="Outfit"/>
                <a:ea typeface="Outfit"/>
                <a:cs typeface="Outfit"/>
                <a:sym typeface="Outfit"/>
              </a:rPr>
              <a:t>free API key</a:t>
            </a:r>
            <a:r>
              <a:rPr lang="en-US" sz="2400" b="0" i="0" u="none" strike="noStrike" cap="none">
                <a:solidFill>
                  <a:srgbClr val="000000"/>
                </a:solidFill>
                <a:latin typeface="Outfit"/>
                <a:ea typeface="Outfit"/>
                <a:cs typeface="Outfit"/>
                <a:sym typeface="Outfit"/>
              </a:rPr>
              <a:t> is required.</a:t>
            </a:r>
            <a:endParaRPr sz="2400" b="0" i="0" u="none" strike="noStrike" cap="none">
              <a:solidFill>
                <a:srgbClr val="000000"/>
              </a:solidFill>
              <a:latin typeface="Outfit"/>
              <a:ea typeface="Outfit"/>
              <a:cs typeface="Outfit"/>
              <a:sym typeface="Outfit"/>
            </a:endParaRPr>
          </a:p>
          <a:p>
            <a:pPr marL="0" marR="0" lvl="0" indent="0" algn="l" rtl="0">
              <a:lnSpc>
                <a:spcPct val="139958"/>
              </a:lnSpc>
              <a:spcBef>
                <a:spcPts val="0"/>
              </a:spcBef>
              <a:spcAft>
                <a:spcPts val="0"/>
              </a:spcAft>
              <a:buClr>
                <a:srgbClr val="000000"/>
              </a:buClr>
              <a:buSzPts val="2400"/>
              <a:buFont typeface="Arial"/>
              <a:buNone/>
            </a:pPr>
            <a:br>
              <a:rPr lang="en-US" sz="2400" b="0" i="0" u="none" strike="noStrike" cap="none">
                <a:solidFill>
                  <a:srgbClr val="000000"/>
                </a:solidFill>
                <a:latin typeface="Outfit"/>
                <a:ea typeface="Outfit"/>
                <a:cs typeface="Outfit"/>
                <a:sym typeface="Outfit"/>
              </a:rPr>
            </a:br>
            <a:r>
              <a:rPr lang="en-US" sz="2400" b="0" i="0" u="none" strike="noStrike" cap="none">
                <a:solidFill>
                  <a:srgbClr val="000000"/>
                </a:solidFill>
                <a:latin typeface="Outfit"/>
                <a:ea typeface="Outfit"/>
                <a:cs typeface="Outfit"/>
                <a:sym typeface="Outfit"/>
              </a:rPr>
              <a:t>You can get one at https://agi.pandas-ai.com/  after signing in with your github account.</a:t>
            </a:r>
            <a:endParaRPr sz="2400" b="0" i="0" u="none" strike="noStrike" cap="none">
              <a:solidFill>
                <a:srgbClr val="000000"/>
              </a:solidFill>
              <a:latin typeface="Outfit"/>
              <a:ea typeface="Outfit"/>
              <a:cs typeface="Outfit"/>
              <a:sym typeface="Outfit"/>
            </a:endParaRPr>
          </a:p>
        </p:txBody>
      </p:sp>
      <p:pic>
        <p:nvPicPr>
          <p:cNvPr id="643" name="Google Shape;643;g36edbd7e285_0_102" title="Screenshot 2025-07-14 at 00.59.46.png"/>
          <p:cNvPicPr preferRelativeResize="0"/>
          <p:nvPr/>
        </p:nvPicPr>
        <p:blipFill rotWithShape="1">
          <a:blip r:embed="rId3">
            <a:alphaModFix/>
          </a:blip>
          <a:srcRect/>
          <a:stretch/>
        </p:blipFill>
        <p:spPr>
          <a:xfrm>
            <a:off x="7256825" y="2524700"/>
            <a:ext cx="9970724" cy="62219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cxnSp>
        <p:nvCxnSpPr>
          <p:cNvPr id="649" name="Google Shape;649;g36edbd7e285_0_120"/>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650" name="Google Shape;650;g36edbd7e285_0_120"/>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651" name="Google Shape;651;g36edbd7e285_0_120"/>
          <p:cNvGrpSpPr/>
          <p:nvPr/>
        </p:nvGrpSpPr>
        <p:grpSpPr>
          <a:xfrm>
            <a:off x="16363515" y="505438"/>
            <a:ext cx="864045" cy="491490"/>
            <a:chOff x="63500" y="63500"/>
            <a:chExt cx="1728089" cy="982980"/>
          </a:xfrm>
        </p:grpSpPr>
        <p:sp>
          <p:nvSpPr>
            <p:cNvPr id="652" name="Google Shape;652;g36edbd7e285_0_120"/>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53" name="Google Shape;653;g36edbd7e285_0_120"/>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54" name="Google Shape;654;g36edbd7e285_0_120"/>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655" name="Google Shape;655;g36edbd7e285_0_120"/>
          <p:cNvSpPr txBox="1"/>
          <p:nvPr/>
        </p:nvSpPr>
        <p:spPr>
          <a:xfrm>
            <a:off x="1028700" y="1236625"/>
            <a:ext cx="5763900" cy="7695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5000"/>
              <a:buFont typeface="Arial"/>
              <a:buNone/>
            </a:pPr>
            <a:r>
              <a:rPr lang="en-US" sz="5000" b="1" i="0" u="none" strike="noStrike" cap="none">
                <a:solidFill>
                  <a:srgbClr val="000000"/>
                </a:solidFill>
                <a:latin typeface="Outfit"/>
                <a:ea typeface="Outfit"/>
                <a:cs typeface="Outfit"/>
                <a:sym typeface="Outfit"/>
              </a:rPr>
              <a:t>Choose your model</a:t>
            </a:r>
            <a:endParaRPr sz="1400" b="0" i="0" u="none" strike="noStrike" cap="none">
              <a:solidFill>
                <a:srgbClr val="000000"/>
              </a:solidFill>
              <a:latin typeface="Arial"/>
              <a:ea typeface="Arial"/>
              <a:cs typeface="Arial"/>
              <a:sym typeface="Arial"/>
            </a:endParaRPr>
          </a:p>
        </p:txBody>
      </p:sp>
      <p:sp>
        <p:nvSpPr>
          <p:cNvPr id="656" name="Google Shape;656;g36edbd7e285_0_120"/>
          <p:cNvSpPr txBox="1"/>
          <p:nvPr/>
        </p:nvSpPr>
        <p:spPr>
          <a:xfrm>
            <a:off x="16882846" y="9172575"/>
            <a:ext cx="376500" cy="800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Clr>
                <a:srgbClr val="000000"/>
              </a:buClr>
              <a:buSzPts val="5199"/>
              <a:buFont typeface="Arial"/>
              <a:buNone/>
            </a:pPr>
            <a:r>
              <a:rPr lang="en-US" sz="5199" b="1" i="0" u="none" strike="noStrike" cap="none">
                <a:solidFill>
                  <a:srgbClr val="F97141"/>
                </a:solidFill>
                <a:latin typeface="Outfit"/>
                <a:ea typeface="Outfit"/>
                <a:cs typeface="Outfit"/>
                <a:sym typeface="Outfit"/>
              </a:rPr>
              <a:t>&gt;</a:t>
            </a:r>
            <a:endParaRPr sz="1400" b="0" i="0" u="none" strike="noStrike" cap="none">
              <a:solidFill>
                <a:srgbClr val="000000"/>
              </a:solidFill>
              <a:latin typeface="Arial"/>
              <a:ea typeface="Arial"/>
              <a:cs typeface="Arial"/>
              <a:sym typeface="Arial"/>
            </a:endParaRPr>
          </a:p>
        </p:txBody>
      </p:sp>
      <p:sp>
        <p:nvSpPr>
          <p:cNvPr id="657" name="Google Shape;657;g36edbd7e285_0_120"/>
          <p:cNvSpPr txBox="1"/>
          <p:nvPr/>
        </p:nvSpPr>
        <p:spPr>
          <a:xfrm>
            <a:off x="1028700" y="9339177"/>
            <a:ext cx="897615"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dirty="0">
                <a:solidFill>
                  <a:srgbClr val="000000"/>
                </a:solidFill>
                <a:latin typeface="Outfit"/>
                <a:ea typeface="Outfit"/>
                <a:cs typeface="Outfit"/>
                <a:sym typeface="Outfit"/>
              </a:rPr>
              <a:t>Pg:37</a:t>
            </a:r>
            <a:endParaRPr sz="1400" b="0" i="0" u="none" strike="noStrike" cap="none" dirty="0">
              <a:solidFill>
                <a:srgbClr val="000000"/>
              </a:solidFill>
              <a:latin typeface="Arial"/>
              <a:ea typeface="Arial"/>
              <a:cs typeface="Arial"/>
              <a:sym typeface="Arial"/>
            </a:endParaRPr>
          </a:p>
        </p:txBody>
      </p:sp>
      <p:sp>
        <p:nvSpPr>
          <p:cNvPr id="658" name="Google Shape;658;g36edbd7e285_0_120"/>
          <p:cNvSpPr txBox="1"/>
          <p:nvPr/>
        </p:nvSpPr>
        <p:spPr>
          <a:xfrm>
            <a:off x="1028700" y="441950"/>
            <a:ext cx="55191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Outfit"/>
                <a:ea typeface="Outfit"/>
                <a:cs typeface="Outfit"/>
                <a:sym typeface="Outfit"/>
              </a:rPr>
              <a:t>Getting started with PandaAGI</a:t>
            </a:r>
            <a:endParaRPr sz="1400" b="0" i="0" u="none" strike="noStrike" cap="none">
              <a:solidFill>
                <a:srgbClr val="000000"/>
              </a:solidFill>
              <a:latin typeface="Arial"/>
              <a:ea typeface="Arial"/>
              <a:cs typeface="Arial"/>
              <a:sym typeface="Arial"/>
            </a:endParaRPr>
          </a:p>
        </p:txBody>
      </p:sp>
      <p:sp>
        <p:nvSpPr>
          <p:cNvPr id="659" name="Google Shape;659;g36edbd7e285_0_120"/>
          <p:cNvSpPr txBox="1"/>
          <p:nvPr/>
        </p:nvSpPr>
        <p:spPr>
          <a:xfrm>
            <a:off x="1028700" y="4482838"/>
            <a:ext cx="6368100" cy="24375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Outfit"/>
                <a:ea typeface="Outfit"/>
                <a:cs typeface="Outfit"/>
                <a:sym typeface="Outfit"/>
              </a:rPr>
              <a:t>It’s possible to choose a model between </a:t>
            </a:r>
            <a:r>
              <a:rPr lang="en-US" sz="2400" b="1" i="0" u="none" strike="noStrike" cap="none">
                <a:solidFill>
                  <a:srgbClr val="000000"/>
                </a:solidFill>
                <a:latin typeface="Outfit"/>
                <a:ea typeface="Outfit"/>
                <a:cs typeface="Outfit"/>
                <a:sym typeface="Outfit"/>
              </a:rPr>
              <a:t>annie-pro</a:t>
            </a:r>
            <a:r>
              <a:rPr lang="en-US" sz="2400" b="0" i="0" u="none" strike="noStrike" cap="none">
                <a:solidFill>
                  <a:srgbClr val="000000"/>
                </a:solidFill>
                <a:latin typeface="Outfit"/>
                <a:ea typeface="Outfit"/>
                <a:cs typeface="Outfit"/>
                <a:sym typeface="Outfit"/>
              </a:rPr>
              <a:t> and </a:t>
            </a:r>
            <a:r>
              <a:rPr lang="en-US" sz="2400" b="1" i="0" u="none" strike="noStrike" cap="none">
                <a:solidFill>
                  <a:srgbClr val="000000"/>
                </a:solidFill>
                <a:latin typeface="Outfit"/>
                <a:ea typeface="Outfit"/>
                <a:cs typeface="Outfit"/>
                <a:sym typeface="Outfit"/>
              </a:rPr>
              <a:t>annie-lite</a:t>
            </a:r>
            <a:r>
              <a:rPr lang="en-US" sz="2400" b="0" i="0" u="none" strike="noStrike" cap="none">
                <a:solidFill>
                  <a:srgbClr val="000000"/>
                </a:solidFill>
                <a:latin typeface="Outfit"/>
                <a:ea typeface="Outfit"/>
                <a:cs typeface="Outfit"/>
                <a:sym typeface="Outfit"/>
              </a:rPr>
              <a:t>. One is more powerful yet resource intensive and slower, the other one is faster but slightly less reliable for very complex tasks.</a:t>
            </a:r>
            <a:endParaRPr sz="2400" b="0" i="0" u="none" strike="noStrike" cap="none">
              <a:solidFill>
                <a:srgbClr val="000000"/>
              </a:solidFill>
              <a:latin typeface="Outfit"/>
              <a:ea typeface="Outfit"/>
              <a:cs typeface="Outfit"/>
              <a:sym typeface="Outfit"/>
            </a:endParaRPr>
          </a:p>
        </p:txBody>
      </p:sp>
      <p:pic>
        <p:nvPicPr>
          <p:cNvPr id="660" name="Google Shape;660;g36edbd7e285_0_120" title="Source Code Image (19).png"/>
          <p:cNvPicPr preferRelativeResize="0"/>
          <p:nvPr/>
        </p:nvPicPr>
        <p:blipFill rotWithShape="1">
          <a:blip r:embed="rId3">
            <a:alphaModFix/>
          </a:blip>
          <a:srcRect/>
          <a:stretch/>
        </p:blipFill>
        <p:spPr>
          <a:xfrm>
            <a:off x="7396800" y="3387813"/>
            <a:ext cx="10586401" cy="462758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cxnSp>
        <p:nvCxnSpPr>
          <p:cNvPr id="666" name="Google Shape;666;g36edbd7e285_0_168"/>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667" name="Google Shape;667;g36edbd7e285_0_168"/>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668" name="Google Shape;668;g36edbd7e285_0_168"/>
          <p:cNvGrpSpPr/>
          <p:nvPr/>
        </p:nvGrpSpPr>
        <p:grpSpPr>
          <a:xfrm>
            <a:off x="16363515" y="505438"/>
            <a:ext cx="864045" cy="491490"/>
            <a:chOff x="63500" y="63500"/>
            <a:chExt cx="1728089" cy="982980"/>
          </a:xfrm>
        </p:grpSpPr>
        <p:sp>
          <p:nvSpPr>
            <p:cNvPr id="669" name="Google Shape;669;g36edbd7e285_0_168"/>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70" name="Google Shape;670;g36edbd7e285_0_168"/>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71" name="Google Shape;671;g36edbd7e285_0_168"/>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672" name="Google Shape;672;g36edbd7e285_0_168"/>
          <p:cNvSpPr txBox="1"/>
          <p:nvPr/>
        </p:nvSpPr>
        <p:spPr>
          <a:xfrm>
            <a:off x="1028700" y="1236625"/>
            <a:ext cx="9258300" cy="7695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5000"/>
              <a:buFont typeface="Arial"/>
              <a:buNone/>
            </a:pPr>
            <a:r>
              <a:rPr lang="en-US" sz="5000" b="1" i="0" u="none" strike="noStrike" cap="none">
                <a:solidFill>
                  <a:srgbClr val="000000"/>
                </a:solidFill>
                <a:latin typeface="Outfit"/>
                <a:ea typeface="Outfit"/>
                <a:cs typeface="Outfit"/>
                <a:sym typeface="Outfit"/>
              </a:rPr>
              <a:t>Describe the agent behavior</a:t>
            </a:r>
            <a:endParaRPr sz="1400" b="0" i="0" u="none" strike="noStrike" cap="none">
              <a:solidFill>
                <a:srgbClr val="000000"/>
              </a:solidFill>
              <a:latin typeface="Arial"/>
              <a:ea typeface="Arial"/>
              <a:cs typeface="Arial"/>
              <a:sym typeface="Arial"/>
            </a:endParaRPr>
          </a:p>
        </p:txBody>
      </p:sp>
      <p:sp>
        <p:nvSpPr>
          <p:cNvPr id="673" name="Google Shape;673;g36edbd7e285_0_168"/>
          <p:cNvSpPr txBox="1"/>
          <p:nvPr/>
        </p:nvSpPr>
        <p:spPr>
          <a:xfrm>
            <a:off x="16882846" y="9172575"/>
            <a:ext cx="376500" cy="800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Clr>
                <a:srgbClr val="000000"/>
              </a:buClr>
              <a:buSzPts val="5199"/>
              <a:buFont typeface="Arial"/>
              <a:buNone/>
            </a:pPr>
            <a:r>
              <a:rPr lang="en-US" sz="5199" b="1" i="0" u="none" strike="noStrike" cap="none">
                <a:solidFill>
                  <a:srgbClr val="F97141"/>
                </a:solidFill>
                <a:latin typeface="Outfit"/>
                <a:ea typeface="Outfit"/>
                <a:cs typeface="Outfit"/>
                <a:sym typeface="Outfit"/>
              </a:rPr>
              <a:t>&gt;</a:t>
            </a:r>
            <a:endParaRPr sz="1400" b="0" i="0" u="none" strike="noStrike" cap="none">
              <a:solidFill>
                <a:srgbClr val="000000"/>
              </a:solidFill>
              <a:latin typeface="Arial"/>
              <a:ea typeface="Arial"/>
              <a:cs typeface="Arial"/>
              <a:sym typeface="Arial"/>
            </a:endParaRPr>
          </a:p>
        </p:txBody>
      </p:sp>
      <p:sp>
        <p:nvSpPr>
          <p:cNvPr id="674" name="Google Shape;674;g36edbd7e285_0_168"/>
          <p:cNvSpPr txBox="1"/>
          <p:nvPr/>
        </p:nvSpPr>
        <p:spPr>
          <a:xfrm>
            <a:off x="1028700" y="9397050"/>
            <a:ext cx="1044900"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dirty="0">
                <a:solidFill>
                  <a:srgbClr val="000000"/>
                </a:solidFill>
                <a:latin typeface="Outfit"/>
                <a:ea typeface="Outfit"/>
                <a:cs typeface="Outfit"/>
                <a:sym typeface="Outfit"/>
              </a:rPr>
              <a:t>Pg: 38</a:t>
            </a:r>
            <a:endParaRPr sz="1400" b="0" i="0" u="none" strike="noStrike" cap="none" dirty="0">
              <a:solidFill>
                <a:srgbClr val="000000"/>
              </a:solidFill>
              <a:latin typeface="Arial"/>
              <a:ea typeface="Arial"/>
              <a:cs typeface="Arial"/>
              <a:sym typeface="Arial"/>
            </a:endParaRPr>
          </a:p>
        </p:txBody>
      </p:sp>
      <p:sp>
        <p:nvSpPr>
          <p:cNvPr id="675" name="Google Shape;675;g36edbd7e285_0_168"/>
          <p:cNvSpPr txBox="1"/>
          <p:nvPr/>
        </p:nvSpPr>
        <p:spPr>
          <a:xfrm>
            <a:off x="1028700" y="441950"/>
            <a:ext cx="55191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Outfit"/>
                <a:ea typeface="Outfit"/>
                <a:cs typeface="Outfit"/>
                <a:sym typeface="Outfit"/>
              </a:rPr>
              <a:t>Getting started with PandaAGI</a:t>
            </a:r>
            <a:endParaRPr sz="1400" b="0" i="0" u="none" strike="noStrike" cap="none">
              <a:solidFill>
                <a:srgbClr val="000000"/>
              </a:solidFill>
              <a:latin typeface="Arial"/>
              <a:ea typeface="Arial"/>
              <a:cs typeface="Arial"/>
              <a:sym typeface="Arial"/>
            </a:endParaRPr>
          </a:p>
        </p:txBody>
      </p:sp>
      <p:sp>
        <p:nvSpPr>
          <p:cNvPr id="676" name="Google Shape;676;g36edbd7e285_0_168"/>
          <p:cNvSpPr txBox="1"/>
          <p:nvPr/>
        </p:nvSpPr>
        <p:spPr>
          <a:xfrm>
            <a:off x="1028700" y="3190288"/>
            <a:ext cx="6368100" cy="50226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Outfit"/>
                <a:ea typeface="Outfit"/>
                <a:cs typeface="Outfit"/>
                <a:sym typeface="Outfit"/>
              </a:rPr>
              <a:t>The agent also accepts a </a:t>
            </a:r>
            <a:r>
              <a:rPr lang="en-US" sz="2400" b="1" i="0" u="none" strike="noStrike" cap="none">
                <a:solidFill>
                  <a:srgbClr val="000000"/>
                </a:solidFill>
                <a:latin typeface="Outfit"/>
                <a:ea typeface="Outfit"/>
                <a:cs typeface="Outfit"/>
                <a:sym typeface="Outfit"/>
              </a:rPr>
              <a:t>system</a:t>
            </a:r>
            <a:r>
              <a:rPr lang="en-US" sz="2400" b="0" i="0" u="none" strike="noStrike" cap="none">
                <a:solidFill>
                  <a:srgbClr val="000000"/>
                </a:solidFill>
                <a:latin typeface="Outfit"/>
                <a:ea typeface="Outfit"/>
                <a:cs typeface="Outfit"/>
                <a:sym typeface="Outfit"/>
              </a:rPr>
              <a:t> variable which describes its behavior, in order to </a:t>
            </a:r>
            <a:r>
              <a:rPr lang="en-US" sz="2400" b="1" i="0" u="none" strike="noStrike" cap="none">
                <a:solidFill>
                  <a:srgbClr val="000000"/>
                </a:solidFill>
                <a:latin typeface="Outfit"/>
                <a:ea typeface="Outfit"/>
                <a:cs typeface="Outfit"/>
                <a:sym typeface="Outfit"/>
              </a:rPr>
              <a:t>align</a:t>
            </a:r>
            <a:r>
              <a:rPr lang="en-US" sz="2400" b="0" i="0" u="none" strike="noStrike" cap="none">
                <a:solidFill>
                  <a:srgbClr val="000000"/>
                </a:solidFill>
                <a:latin typeface="Outfit"/>
                <a:ea typeface="Outfit"/>
                <a:cs typeface="Outfit"/>
                <a:sym typeface="Outfit"/>
              </a:rPr>
              <a:t> it more to the specific needs.</a:t>
            </a:r>
            <a:endParaRPr sz="2400" b="0" i="0" u="none" strike="noStrike" cap="none">
              <a:solidFill>
                <a:srgbClr val="000000"/>
              </a:solidFill>
              <a:latin typeface="Outfit"/>
              <a:ea typeface="Outfit"/>
              <a:cs typeface="Outfit"/>
              <a:sym typeface="Outfit"/>
            </a:endParaRPr>
          </a:p>
          <a:p>
            <a:pPr marL="0" marR="0" lvl="0" indent="0" algn="l" rtl="0">
              <a:lnSpc>
                <a:spcPct val="139958"/>
              </a:lnSpc>
              <a:spcBef>
                <a:spcPts val="0"/>
              </a:spcBef>
              <a:spcAft>
                <a:spcPts val="0"/>
              </a:spcAft>
              <a:buClr>
                <a:srgbClr val="000000"/>
              </a:buClr>
              <a:buSzPts val="2400"/>
              <a:buFont typeface="Arial"/>
              <a:buNone/>
            </a:pPr>
            <a:endParaRPr sz="2400" b="0" i="0" u="none" strike="noStrike" cap="none">
              <a:solidFill>
                <a:srgbClr val="000000"/>
              </a:solidFill>
              <a:latin typeface="Outfit"/>
              <a:ea typeface="Outfit"/>
              <a:cs typeface="Outfit"/>
              <a:sym typeface="Outfit"/>
            </a:endParaRPr>
          </a:p>
          <a:p>
            <a:pPr marL="0" marR="0" lvl="0" indent="0" algn="l"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Outfit"/>
                <a:ea typeface="Outfit"/>
                <a:cs typeface="Outfit"/>
                <a:sym typeface="Outfit"/>
              </a:rPr>
              <a:t>Note that the agent is already very powerful and flexible, therefore too long or complex system prompts could get the effect of indeed degrading the agent capabilities.</a:t>
            </a:r>
            <a:endParaRPr sz="2400" b="0" i="0" u="none" strike="noStrike" cap="none">
              <a:solidFill>
                <a:srgbClr val="000000"/>
              </a:solidFill>
              <a:latin typeface="Outfit"/>
              <a:ea typeface="Outfit"/>
              <a:cs typeface="Outfit"/>
              <a:sym typeface="Outfit"/>
            </a:endParaRPr>
          </a:p>
          <a:p>
            <a:pPr marL="0" marR="0" lvl="0" indent="0" algn="l" rtl="0">
              <a:lnSpc>
                <a:spcPct val="139958"/>
              </a:lnSpc>
              <a:spcBef>
                <a:spcPts val="0"/>
              </a:spcBef>
              <a:spcAft>
                <a:spcPts val="0"/>
              </a:spcAft>
              <a:buClr>
                <a:srgbClr val="000000"/>
              </a:buClr>
              <a:buSzPts val="2400"/>
              <a:buFont typeface="Arial"/>
              <a:buNone/>
            </a:pPr>
            <a:endParaRPr sz="2400" b="0" i="0" u="none" strike="noStrike" cap="none">
              <a:solidFill>
                <a:srgbClr val="000000"/>
              </a:solidFill>
              <a:latin typeface="Outfit"/>
              <a:ea typeface="Outfit"/>
              <a:cs typeface="Outfit"/>
              <a:sym typeface="Outfit"/>
            </a:endParaRPr>
          </a:p>
          <a:p>
            <a:pPr marL="0" marR="0" lvl="0" indent="0" algn="l"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Outfit"/>
                <a:ea typeface="Outfit"/>
                <a:cs typeface="Outfit"/>
                <a:sym typeface="Outfit"/>
              </a:rPr>
              <a:t>The system prompt is </a:t>
            </a:r>
            <a:r>
              <a:rPr lang="en-US" sz="2400" b="0" i="1" u="none" strike="noStrike" cap="none">
                <a:solidFill>
                  <a:srgbClr val="000000"/>
                </a:solidFill>
                <a:latin typeface="Outfit"/>
                <a:ea typeface="Outfit"/>
                <a:cs typeface="Outfit"/>
                <a:sym typeface="Outfit"/>
              </a:rPr>
              <a:t>optional</a:t>
            </a:r>
            <a:r>
              <a:rPr lang="en-US" sz="2400" b="1" i="1" u="none" strike="noStrike" cap="none">
                <a:solidFill>
                  <a:srgbClr val="000000"/>
                </a:solidFill>
                <a:latin typeface="Outfit"/>
                <a:ea typeface="Outfit"/>
                <a:cs typeface="Outfit"/>
                <a:sym typeface="Outfit"/>
              </a:rPr>
              <a:t>.</a:t>
            </a:r>
            <a:endParaRPr sz="2400" b="1" i="1" u="none" strike="noStrike" cap="none">
              <a:solidFill>
                <a:srgbClr val="000000"/>
              </a:solidFill>
              <a:latin typeface="Outfit"/>
              <a:ea typeface="Outfit"/>
              <a:cs typeface="Outfit"/>
              <a:sym typeface="Outfit"/>
            </a:endParaRPr>
          </a:p>
        </p:txBody>
      </p:sp>
      <p:pic>
        <p:nvPicPr>
          <p:cNvPr id="677" name="Google Shape;677;g36edbd7e285_0_168" title="Source Code Image (21).png"/>
          <p:cNvPicPr preferRelativeResize="0"/>
          <p:nvPr/>
        </p:nvPicPr>
        <p:blipFill rotWithShape="1">
          <a:blip r:embed="rId3">
            <a:alphaModFix/>
          </a:blip>
          <a:srcRect/>
          <a:stretch/>
        </p:blipFill>
        <p:spPr>
          <a:xfrm>
            <a:off x="7396800" y="2283688"/>
            <a:ext cx="9862499" cy="683582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cxnSp>
        <p:nvCxnSpPr>
          <p:cNvPr id="683" name="Google Shape;683;g36edbd7e285_0_136"/>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684" name="Google Shape;684;g36edbd7e285_0_136"/>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685" name="Google Shape;685;g36edbd7e285_0_136"/>
          <p:cNvGrpSpPr/>
          <p:nvPr/>
        </p:nvGrpSpPr>
        <p:grpSpPr>
          <a:xfrm>
            <a:off x="16363515" y="505438"/>
            <a:ext cx="864045" cy="491490"/>
            <a:chOff x="63500" y="63500"/>
            <a:chExt cx="1728089" cy="982980"/>
          </a:xfrm>
        </p:grpSpPr>
        <p:sp>
          <p:nvSpPr>
            <p:cNvPr id="686" name="Google Shape;686;g36edbd7e285_0_136"/>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87" name="Google Shape;687;g36edbd7e285_0_136"/>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88" name="Google Shape;688;g36edbd7e285_0_136"/>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689" name="Google Shape;689;g36edbd7e285_0_136"/>
          <p:cNvSpPr txBox="1"/>
          <p:nvPr/>
        </p:nvSpPr>
        <p:spPr>
          <a:xfrm>
            <a:off x="1028700" y="1236625"/>
            <a:ext cx="12507600" cy="7695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5000"/>
              <a:buFont typeface="Arial"/>
              <a:buNone/>
            </a:pPr>
            <a:r>
              <a:rPr lang="en-US" sz="5000" b="1" i="0" u="none" strike="noStrike" cap="none">
                <a:solidFill>
                  <a:srgbClr val="000000"/>
                </a:solidFill>
                <a:latin typeface="Outfit"/>
                <a:ea typeface="Outfit"/>
                <a:cs typeface="Outfit"/>
                <a:sym typeface="Outfit"/>
              </a:rPr>
              <a:t>Select your execution environment</a:t>
            </a:r>
            <a:endParaRPr sz="1400" b="0" i="0" u="none" strike="noStrike" cap="none">
              <a:solidFill>
                <a:srgbClr val="000000"/>
              </a:solidFill>
              <a:latin typeface="Arial"/>
              <a:ea typeface="Arial"/>
              <a:cs typeface="Arial"/>
              <a:sym typeface="Arial"/>
            </a:endParaRPr>
          </a:p>
        </p:txBody>
      </p:sp>
      <p:sp>
        <p:nvSpPr>
          <p:cNvPr id="690" name="Google Shape;690;g36edbd7e285_0_136"/>
          <p:cNvSpPr txBox="1"/>
          <p:nvPr/>
        </p:nvSpPr>
        <p:spPr>
          <a:xfrm>
            <a:off x="16882846" y="9172575"/>
            <a:ext cx="376500" cy="800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Clr>
                <a:srgbClr val="000000"/>
              </a:buClr>
              <a:buSzPts val="5199"/>
              <a:buFont typeface="Arial"/>
              <a:buNone/>
            </a:pPr>
            <a:r>
              <a:rPr lang="en-US" sz="5199" b="1" i="0" u="none" strike="noStrike" cap="none">
                <a:solidFill>
                  <a:srgbClr val="F97141"/>
                </a:solidFill>
                <a:latin typeface="Outfit"/>
                <a:ea typeface="Outfit"/>
                <a:cs typeface="Outfit"/>
                <a:sym typeface="Outfit"/>
              </a:rPr>
              <a:t>&gt;</a:t>
            </a:r>
            <a:endParaRPr sz="1400" b="0" i="0" u="none" strike="noStrike" cap="none">
              <a:solidFill>
                <a:srgbClr val="000000"/>
              </a:solidFill>
              <a:latin typeface="Arial"/>
              <a:ea typeface="Arial"/>
              <a:cs typeface="Arial"/>
              <a:sym typeface="Arial"/>
            </a:endParaRPr>
          </a:p>
        </p:txBody>
      </p:sp>
      <p:sp>
        <p:nvSpPr>
          <p:cNvPr id="691" name="Google Shape;691;g36edbd7e285_0_136"/>
          <p:cNvSpPr txBox="1"/>
          <p:nvPr/>
        </p:nvSpPr>
        <p:spPr>
          <a:xfrm>
            <a:off x="1028700" y="9397050"/>
            <a:ext cx="1126800"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dirty="0">
                <a:solidFill>
                  <a:srgbClr val="000000"/>
                </a:solidFill>
                <a:latin typeface="Outfit"/>
                <a:ea typeface="Outfit"/>
                <a:cs typeface="Outfit"/>
                <a:sym typeface="Outfit"/>
              </a:rPr>
              <a:t>Pg: </a:t>
            </a:r>
            <a:r>
              <a:rPr lang="en-US" sz="2400" dirty="0">
                <a:latin typeface="Outfit"/>
                <a:ea typeface="Outfit"/>
                <a:cs typeface="Outfit"/>
                <a:sym typeface="Outfit"/>
              </a:rPr>
              <a:t>39</a:t>
            </a:r>
            <a:endParaRPr sz="1400" b="0" i="0" u="none" strike="noStrike" cap="none" dirty="0">
              <a:solidFill>
                <a:srgbClr val="000000"/>
              </a:solidFill>
              <a:latin typeface="Arial"/>
              <a:ea typeface="Arial"/>
              <a:cs typeface="Arial"/>
              <a:sym typeface="Arial"/>
            </a:endParaRPr>
          </a:p>
        </p:txBody>
      </p:sp>
      <p:sp>
        <p:nvSpPr>
          <p:cNvPr id="692" name="Google Shape;692;g36edbd7e285_0_136"/>
          <p:cNvSpPr txBox="1"/>
          <p:nvPr/>
        </p:nvSpPr>
        <p:spPr>
          <a:xfrm>
            <a:off x="1028700" y="441950"/>
            <a:ext cx="55191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Outfit"/>
                <a:ea typeface="Outfit"/>
                <a:cs typeface="Outfit"/>
                <a:sym typeface="Outfit"/>
              </a:rPr>
              <a:t>Getting started with PandaAGI</a:t>
            </a:r>
            <a:endParaRPr sz="1400" b="0" i="0" u="none" strike="noStrike" cap="none">
              <a:solidFill>
                <a:srgbClr val="000000"/>
              </a:solidFill>
              <a:latin typeface="Arial"/>
              <a:ea typeface="Arial"/>
              <a:cs typeface="Arial"/>
              <a:sym typeface="Arial"/>
            </a:endParaRPr>
          </a:p>
        </p:txBody>
      </p:sp>
      <p:sp>
        <p:nvSpPr>
          <p:cNvPr id="693" name="Google Shape;693;g36edbd7e285_0_136"/>
          <p:cNvSpPr txBox="1"/>
          <p:nvPr/>
        </p:nvSpPr>
        <p:spPr>
          <a:xfrm>
            <a:off x="1028700" y="3307238"/>
            <a:ext cx="6515100" cy="45057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Outfit"/>
                <a:ea typeface="Outfit"/>
                <a:cs typeface="Outfit"/>
                <a:sym typeface="Outfit"/>
              </a:rPr>
              <a:t>In order for the agent to interact with a filesystem, an environment is required to be configured. The environment if where the files will be found/created.</a:t>
            </a:r>
            <a:endParaRPr sz="2400" b="0" i="0" u="none" strike="noStrike" cap="none">
              <a:solidFill>
                <a:srgbClr val="000000"/>
              </a:solidFill>
              <a:latin typeface="Outfit"/>
              <a:ea typeface="Outfit"/>
              <a:cs typeface="Outfit"/>
              <a:sym typeface="Outfit"/>
            </a:endParaRPr>
          </a:p>
          <a:p>
            <a:pPr marL="0" marR="0" lvl="0" indent="0" algn="l" rtl="0">
              <a:lnSpc>
                <a:spcPct val="139958"/>
              </a:lnSpc>
              <a:spcBef>
                <a:spcPts val="0"/>
              </a:spcBef>
              <a:spcAft>
                <a:spcPts val="0"/>
              </a:spcAft>
              <a:buClr>
                <a:srgbClr val="000000"/>
              </a:buClr>
              <a:buSzPts val="2400"/>
              <a:buFont typeface="Arial"/>
              <a:buNone/>
            </a:pPr>
            <a:endParaRPr sz="2400" b="0" i="0" u="none" strike="noStrike" cap="none">
              <a:solidFill>
                <a:srgbClr val="000000"/>
              </a:solidFill>
              <a:latin typeface="Outfit"/>
              <a:ea typeface="Outfit"/>
              <a:cs typeface="Outfit"/>
              <a:sym typeface="Outfit"/>
            </a:endParaRPr>
          </a:p>
          <a:p>
            <a:pPr marL="0" marR="0" lvl="0" indent="0" algn="l"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Outfit"/>
                <a:ea typeface="Outfit"/>
                <a:cs typeface="Outfit"/>
                <a:sym typeface="Outfit"/>
              </a:rPr>
              <a:t>The following environments are supported:</a:t>
            </a:r>
            <a:endParaRPr sz="2400" b="0" i="0" u="none" strike="noStrike" cap="none">
              <a:solidFill>
                <a:srgbClr val="000000"/>
              </a:solidFill>
              <a:latin typeface="Outfit"/>
              <a:ea typeface="Outfit"/>
              <a:cs typeface="Outfit"/>
              <a:sym typeface="Outfit"/>
            </a:endParaRPr>
          </a:p>
          <a:p>
            <a:pPr marL="457200" marR="0" lvl="0" indent="-381000" algn="l" rtl="0">
              <a:lnSpc>
                <a:spcPct val="139958"/>
              </a:lnSpc>
              <a:spcBef>
                <a:spcPts val="0"/>
              </a:spcBef>
              <a:spcAft>
                <a:spcPts val="0"/>
              </a:spcAft>
              <a:buClr>
                <a:srgbClr val="000000"/>
              </a:buClr>
              <a:buSzPts val="2400"/>
              <a:buFont typeface="Outfit"/>
              <a:buChar char="●"/>
            </a:pPr>
            <a:r>
              <a:rPr lang="en-US" sz="2400" b="1" i="0" u="none" strike="noStrike" cap="none">
                <a:solidFill>
                  <a:srgbClr val="000000"/>
                </a:solidFill>
                <a:latin typeface="Outfit"/>
                <a:ea typeface="Outfit"/>
                <a:cs typeface="Outfit"/>
                <a:sym typeface="Outfit"/>
              </a:rPr>
              <a:t>local</a:t>
            </a:r>
            <a:r>
              <a:rPr lang="en-US" sz="2400" b="0" i="0" u="none" strike="noStrike" cap="none">
                <a:solidFill>
                  <a:srgbClr val="000000"/>
                </a:solidFill>
                <a:latin typeface="Outfit"/>
                <a:ea typeface="Outfit"/>
                <a:cs typeface="Outfit"/>
                <a:sym typeface="Outfit"/>
              </a:rPr>
              <a:t> </a:t>
            </a:r>
            <a:r>
              <a:rPr lang="en-US" sz="2400" b="1" i="0" u="none" strike="noStrike" cap="none">
                <a:solidFill>
                  <a:srgbClr val="000000"/>
                </a:solidFill>
                <a:latin typeface="Outfit"/>
                <a:ea typeface="Outfit"/>
                <a:cs typeface="Outfit"/>
                <a:sym typeface="Outfit"/>
              </a:rPr>
              <a:t>environment</a:t>
            </a:r>
            <a:r>
              <a:rPr lang="en-US" sz="2400" b="0" i="0" u="none" strike="noStrike" cap="none">
                <a:solidFill>
                  <a:srgbClr val="000000"/>
                </a:solidFill>
                <a:latin typeface="Outfit"/>
                <a:ea typeface="Outfit"/>
                <a:cs typeface="Outfit"/>
                <a:sym typeface="Outfit"/>
              </a:rPr>
              <a:t> (unsafe, good for testing)</a:t>
            </a:r>
            <a:endParaRPr sz="2400" b="0" i="0" u="none" strike="noStrike" cap="none">
              <a:solidFill>
                <a:srgbClr val="000000"/>
              </a:solidFill>
              <a:latin typeface="Outfit"/>
              <a:ea typeface="Outfit"/>
              <a:cs typeface="Outfit"/>
              <a:sym typeface="Outfit"/>
            </a:endParaRPr>
          </a:p>
          <a:p>
            <a:pPr marL="457200" marR="0" lvl="0" indent="-381000" algn="l" rtl="0">
              <a:lnSpc>
                <a:spcPct val="139958"/>
              </a:lnSpc>
              <a:spcBef>
                <a:spcPts val="0"/>
              </a:spcBef>
              <a:spcAft>
                <a:spcPts val="0"/>
              </a:spcAft>
              <a:buClr>
                <a:srgbClr val="000000"/>
              </a:buClr>
              <a:buSzPts val="2400"/>
              <a:buFont typeface="Outfit"/>
              <a:buChar char="●"/>
            </a:pPr>
            <a:r>
              <a:rPr lang="en-US" sz="2400" b="1" i="0" u="none" strike="noStrike" cap="none">
                <a:solidFill>
                  <a:srgbClr val="000000"/>
                </a:solidFill>
                <a:latin typeface="Outfit"/>
                <a:ea typeface="Outfit"/>
                <a:cs typeface="Outfit"/>
                <a:sym typeface="Outfit"/>
              </a:rPr>
              <a:t>docker environment</a:t>
            </a:r>
            <a:r>
              <a:rPr lang="en-US" sz="2400" b="0" i="0" u="none" strike="noStrike" cap="none">
                <a:solidFill>
                  <a:srgbClr val="000000"/>
                </a:solidFill>
                <a:latin typeface="Outfit"/>
                <a:ea typeface="Outfit"/>
                <a:cs typeface="Outfit"/>
                <a:sym typeface="Outfit"/>
              </a:rPr>
              <a:t> (safe, good for prod)</a:t>
            </a:r>
            <a:endParaRPr sz="2400" b="0" i="0" u="none" strike="noStrike" cap="none">
              <a:solidFill>
                <a:srgbClr val="000000"/>
              </a:solidFill>
              <a:latin typeface="Outfit"/>
              <a:ea typeface="Outfit"/>
              <a:cs typeface="Outfit"/>
              <a:sym typeface="Outfit"/>
            </a:endParaRPr>
          </a:p>
          <a:p>
            <a:pPr marL="457200" marR="0" lvl="0" indent="-381000" algn="l" rtl="0">
              <a:lnSpc>
                <a:spcPct val="139958"/>
              </a:lnSpc>
              <a:spcBef>
                <a:spcPts val="0"/>
              </a:spcBef>
              <a:spcAft>
                <a:spcPts val="0"/>
              </a:spcAft>
              <a:buClr>
                <a:srgbClr val="000000"/>
              </a:buClr>
              <a:buSzPts val="2400"/>
              <a:buFont typeface="Outfit"/>
              <a:buChar char="●"/>
            </a:pPr>
            <a:r>
              <a:rPr lang="en-US" sz="2400" b="1" i="0" u="none" strike="noStrike" cap="none">
                <a:solidFill>
                  <a:srgbClr val="000000"/>
                </a:solidFill>
                <a:latin typeface="Outfit"/>
                <a:ea typeface="Outfit"/>
                <a:cs typeface="Outfit"/>
                <a:sym typeface="Outfit"/>
              </a:rPr>
              <a:t>e2b environment</a:t>
            </a:r>
            <a:r>
              <a:rPr lang="en-US" sz="2400" b="0" i="0" u="none" strike="noStrike" cap="none">
                <a:solidFill>
                  <a:srgbClr val="000000"/>
                </a:solidFill>
                <a:latin typeface="Outfit"/>
                <a:ea typeface="Outfit"/>
                <a:cs typeface="Outfit"/>
                <a:sym typeface="Outfit"/>
              </a:rPr>
              <a:t> (managed, easy to setup)</a:t>
            </a:r>
            <a:endParaRPr sz="2400" b="0" i="0" u="none" strike="noStrike" cap="none">
              <a:solidFill>
                <a:srgbClr val="000000"/>
              </a:solidFill>
              <a:latin typeface="Outfit"/>
              <a:ea typeface="Outfit"/>
              <a:cs typeface="Outfit"/>
              <a:sym typeface="Outfit"/>
            </a:endParaRPr>
          </a:p>
        </p:txBody>
      </p:sp>
      <p:pic>
        <p:nvPicPr>
          <p:cNvPr id="694" name="Google Shape;694;g36edbd7e285_0_136" title="Source Code Image (24).png"/>
          <p:cNvPicPr preferRelativeResize="0"/>
          <p:nvPr/>
        </p:nvPicPr>
        <p:blipFill rotWithShape="1">
          <a:blip r:embed="rId3">
            <a:alphaModFix/>
          </a:blip>
          <a:srcRect t="4162" b="4153"/>
          <a:stretch/>
        </p:blipFill>
        <p:spPr>
          <a:xfrm>
            <a:off x="7396800" y="2283688"/>
            <a:ext cx="9862499" cy="683582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5"/>
          <p:cNvSpPr/>
          <p:nvPr/>
        </p:nvSpPr>
        <p:spPr>
          <a:xfrm>
            <a:off x="0" y="0"/>
            <a:ext cx="7023487" cy="1028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4" name="Google Shape;134;p5"/>
          <p:cNvSpPr txBox="1"/>
          <p:nvPr/>
        </p:nvSpPr>
        <p:spPr>
          <a:xfrm>
            <a:off x="1028700" y="2085975"/>
            <a:ext cx="6566557" cy="12287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8000"/>
              <a:buFont typeface="Arial"/>
              <a:buNone/>
            </a:pPr>
            <a:r>
              <a:rPr lang="en-US" sz="8000" b="0" i="0" u="none" strike="noStrike" cap="none">
                <a:solidFill>
                  <a:srgbClr val="FFFFFF"/>
                </a:solidFill>
                <a:latin typeface="Lexend Deca"/>
                <a:ea typeface="Lexend Deca"/>
                <a:cs typeface="Lexend Deca"/>
                <a:sym typeface="Lexend Deca"/>
              </a:rPr>
              <a:t>Agenda</a:t>
            </a:r>
            <a:endParaRPr sz="1400" b="0" i="0" u="none" strike="noStrike" cap="none">
              <a:solidFill>
                <a:srgbClr val="000000"/>
              </a:solidFill>
              <a:latin typeface="Arial"/>
              <a:ea typeface="Arial"/>
              <a:cs typeface="Arial"/>
              <a:sym typeface="Arial"/>
            </a:endParaRPr>
          </a:p>
        </p:txBody>
      </p:sp>
      <p:cxnSp>
        <p:nvCxnSpPr>
          <p:cNvPr id="135" name="Google Shape;135;p5"/>
          <p:cNvCxnSpPr/>
          <p:nvPr/>
        </p:nvCxnSpPr>
        <p:spPr>
          <a:xfrm>
            <a:off x="1028700" y="1828081"/>
            <a:ext cx="5143500" cy="0"/>
          </a:xfrm>
          <a:prstGeom prst="straightConnector1">
            <a:avLst/>
          </a:prstGeom>
          <a:noFill/>
          <a:ln w="38100" cap="flat" cmpd="sng">
            <a:solidFill>
              <a:srgbClr val="FFFFFF"/>
            </a:solidFill>
            <a:prstDash val="solid"/>
            <a:round/>
            <a:headEnd type="none" w="sm" len="sm"/>
            <a:tailEnd type="none" w="sm" len="sm"/>
          </a:ln>
        </p:spPr>
      </p:cxnSp>
      <p:cxnSp>
        <p:nvCxnSpPr>
          <p:cNvPr id="136" name="Google Shape;136;p5"/>
          <p:cNvCxnSpPr/>
          <p:nvPr/>
        </p:nvCxnSpPr>
        <p:spPr>
          <a:xfrm>
            <a:off x="8184832" y="2628900"/>
            <a:ext cx="8893300" cy="0"/>
          </a:xfrm>
          <a:prstGeom prst="straightConnector1">
            <a:avLst/>
          </a:prstGeom>
          <a:noFill/>
          <a:ln w="38100" cap="flat" cmpd="sng">
            <a:solidFill>
              <a:srgbClr val="000000"/>
            </a:solidFill>
            <a:prstDash val="solid"/>
            <a:round/>
            <a:headEnd type="none" w="sm" len="sm"/>
            <a:tailEnd type="none" w="sm" len="sm"/>
          </a:ln>
        </p:spPr>
      </p:cxnSp>
      <p:cxnSp>
        <p:nvCxnSpPr>
          <p:cNvPr id="137" name="Google Shape;137;p5"/>
          <p:cNvCxnSpPr/>
          <p:nvPr/>
        </p:nvCxnSpPr>
        <p:spPr>
          <a:xfrm>
            <a:off x="8184640" y="3517900"/>
            <a:ext cx="8903018" cy="0"/>
          </a:xfrm>
          <a:prstGeom prst="straightConnector1">
            <a:avLst/>
          </a:prstGeom>
          <a:noFill/>
          <a:ln w="38100" cap="flat" cmpd="sng">
            <a:solidFill>
              <a:srgbClr val="000000"/>
            </a:solidFill>
            <a:prstDash val="solid"/>
            <a:round/>
            <a:headEnd type="none" w="sm" len="sm"/>
            <a:tailEnd type="none" w="sm" len="sm"/>
          </a:ln>
        </p:spPr>
      </p:cxnSp>
      <p:sp>
        <p:nvSpPr>
          <p:cNvPr id="138" name="Google Shape;138;p5"/>
          <p:cNvSpPr txBox="1"/>
          <p:nvPr/>
        </p:nvSpPr>
        <p:spPr>
          <a:xfrm>
            <a:off x="8315132" y="2667000"/>
            <a:ext cx="351451" cy="422275"/>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Clr>
                <a:srgbClr val="000000"/>
              </a:buClr>
              <a:buSzPts val="2499"/>
              <a:buFont typeface="Arial"/>
              <a:buNone/>
            </a:pPr>
            <a:r>
              <a:rPr lang="en-US" sz="2499" b="0" i="0" u="none" strike="noStrike" cap="none">
                <a:solidFill>
                  <a:srgbClr val="00CD8F"/>
                </a:solidFill>
                <a:latin typeface="Lexend Deca"/>
                <a:ea typeface="Lexend Deca"/>
                <a:cs typeface="Lexend Deca"/>
                <a:sym typeface="Lexend Deca"/>
              </a:rPr>
              <a:t>01</a:t>
            </a:r>
            <a:endParaRPr sz="1400" b="0" i="0" u="none" strike="noStrike" cap="none">
              <a:solidFill>
                <a:srgbClr val="000000"/>
              </a:solidFill>
              <a:latin typeface="Arial"/>
              <a:ea typeface="Arial"/>
              <a:cs typeface="Arial"/>
              <a:sym typeface="Arial"/>
            </a:endParaRPr>
          </a:p>
        </p:txBody>
      </p:sp>
      <p:sp>
        <p:nvSpPr>
          <p:cNvPr id="139" name="Google Shape;139;p5"/>
          <p:cNvSpPr txBox="1"/>
          <p:nvPr/>
        </p:nvSpPr>
        <p:spPr>
          <a:xfrm>
            <a:off x="9163050" y="2704375"/>
            <a:ext cx="4895700" cy="3849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1100"/>
              <a:buFont typeface="Arial"/>
              <a:buNone/>
            </a:pPr>
            <a:r>
              <a:rPr lang="en-US" sz="2500" b="0" i="0" u="none" strike="noStrike" cap="none">
                <a:solidFill>
                  <a:srgbClr val="000000"/>
                </a:solidFill>
                <a:latin typeface="Lexend Deca"/>
                <a:ea typeface="Lexend Deca"/>
                <a:cs typeface="Lexend Deca"/>
                <a:sym typeface="Lexend Deca"/>
              </a:rPr>
              <a:t>From Completion to Autonomy</a:t>
            </a:r>
            <a:endParaRPr sz="2500" b="0" i="0" u="none" strike="noStrike" cap="none">
              <a:solidFill>
                <a:srgbClr val="000000"/>
              </a:solidFill>
              <a:latin typeface="Lexend Deca"/>
              <a:ea typeface="Lexend Deca"/>
              <a:cs typeface="Lexend Deca"/>
              <a:sym typeface="Lexend Deca"/>
            </a:endParaRPr>
          </a:p>
        </p:txBody>
      </p:sp>
      <p:cxnSp>
        <p:nvCxnSpPr>
          <p:cNvPr id="140" name="Google Shape;140;p5"/>
          <p:cNvCxnSpPr/>
          <p:nvPr/>
        </p:nvCxnSpPr>
        <p:spPr>
          <a:xfrm>
            <a:off x="8184640" y="4445000"/>
            <a:ext cx="8969693" cy="0"/>
          </a:xfrm>
          <a:prstGeom prst="straightConnector1">
            <a:avLst/>
          </a:prstGeom>
          <a:noFill/>
          <a:ln w="38100" cap="flat" cmpd="sng">
            <a:solidFill>
              <a:srgbClr val="000000"/>
            </a:solidFill>
            <a:prstDash val="solid"/>
            <a:round/>
            <a:headEnd type="none" w="sm" len="sm"/>
            <a:tailEnd type="none" w="sm" len="sm"/>
          </a:ln>
        </p:spPr>
      </p:cxnSp>
      <p:sp>
        <p:nvSpPr>
          <p:cNvPr id="141" name="Google Shape;141;p5"/>
          <p:cNvSpPr txBox="1"/>
          <p:nvPr/>
        </p:nvSpPr>
        <p:spPr>
          <a:xfrm>
            <a:off x="8315131" y="3613151"/>
            <a:ext cx="389551" cy="413575"/>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Clr>
                <a:srgbClr val="000000"/>
              </a:buClr>
              <a:buSzPts val="2499"/>
              <a:buFont typeface="Arial"/>
              <a:buNone/>
            </a:pPr>
            <a:r>
              <a:rPr lang="en-US" sz="2499" b="0" i="0" u="none" strike="noStrike" cap="none">
                <a:solidFill>
                  <a:srgbClr val="00CD8F"/>
                </a:solidFill>
                <a:latin typeface="Lexend Deca"/>
                <a:ea typeface="Lexend Deca"/>
                <a:cs typeface="Lexend Deca"/>
                <a:sym typeface="Lexend Deca"/>
              </a:rPr>
              <a:t>02</a:t>
            </a:r>
            <a:endParaRPr sz="1400" b="0" i="0" u="none" strike="noStrike" cap="none">
              <a:solidFill>
                <a:srgbClr val="000000"/>
              </a:solidFill>
              <a:latin typeface="Arial"/>
              <a:ea typeface="Arial"/>
              <a:cs typeface="Arial"/>
              <a:sym typeface="Arial"/>
            </a:endParaRPr>
          </a:p>
        </p:txBody>
      </p:sp>
      <p:sp>
        <p:nvSpPr>
          <p:cNvPr id="142" name="Google Shape;142;p5"/>
          <p:cNvSpPr txBox="1"/>
          <p:nvPr/>
        </p:nvSpPr>
        <p:spPr>
          <a:xfrm>
            <a:off x="9163050" y="4549775"/>
            <a:ext cx="4438800" cy="3849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1100"/>
              <a:buFont typeface="Arial"/>
              <a:buNone/>
            </a:pPr>
            <a:r>
              <a:rPr lang="en-US" sz="2500" b="0" i="0" u="none" strike="noStrike" cap="none">
                <a:solidFill>
                  <a:srgbClr val="000000"/>
                </a:solidFill>
                <a:latin typeface="Lexend Deca"/>
                <a:ea typeface="Lexend Deca"/>
                <a:cs typeface="Lexend Deca"/>
                <a:sym typeface="Lexend Deca"/>
              </a:rPr>
              <a:t>The Four Pillars of A.G.I.</a:t>
            </a:r>
            <a:endParaRPr sz="2500" b="0" i="0" u="none" strike="noStrike" cap="none">
              <a:solidFill>
                <a:srgbClr val="000000"/>
              </a:solidFill>
              <a:latin typeface="Lexend Deca"/>
              <a:ea typeface="Lexend Deca"/>
              <a:cs typeface="Lexend Deca"/>
              <a:sym typeface="Lexend Deca"/>
            </a:endParaRPr>
          </a:p>
        </p:txBody>
      </p:sp>
      <p:cxnSp>
        <p:nvCxnSpPr>
          <p:cNvPr id="143" name="Google Shape;143;p5"/>
          <p:cNvCxnSpPr/>
          <p:nvPr/>
        </p:nvCxnSpPr>
        <p:spPr>
          <a:xfrm>
            <a:off x="8184640" y="5289569"/>
            <a:ext cx="9074468" cy="0"/>
          </a:xfrm>
          <a:prstGeom prst="straightConnector1">
            <a:avLst/>
          </a:prstGeom>
          <a:noFill/>
          <a:ln w="38100" cap="flat" cmpd="sng">
            <a:solidFill>
              <a:srgbClr val="000000"/>
            </a:solidFill>
            <a:prstDash val="solid"/>
            <a:round/>
            <a:headEnd type="none" w="sm" len="sm"/>
            <a:tailEnd type="none" w="sm" len="sm"/>
          </a:ln>
        </p:spPr>
      </p:cxnSp>
      <p:sp>
        <p:nvSpPr>
          <p:cNvPr id="144" name="Google Shape;144;p5"/>
          <p:cNvSpPr txBox="1"/>
          <p:nvPr/>
        </p:nvSpPr>
        <p:spPr>
          <a:xfrm>
            <a:off x="8315132" y="4540250"/>
            <a:ext cx="360759" cy="422275"/>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Clr>
                <a:srgbClr val="000000"/>
              </a:buClr>
              <a:buSzPts val="2499"/>
              <a:buFont typeface="Arial"/>
              <a:buNone/>
            </a:pPr>
            <a:r>
              <a:rPr lang="en-US" sz="2499" b="0" i="0" u="none" strike="noStrike" cap="none">
                <a:solidFill>
                  <a:srgbClr val="00CD8F"/>
                </a:solidFill>
                <a:latin typeface="Lexend Deca"/>
                <a:ea typeface="Lexend Deca"/>
                <a:cs typeface="Lexend Deca"/>
                <a:sym typeface="Lexend Deca"/>
              </a:rPr>
              <a:t>03</a:t>
            </a:r>
            <a:endParaRPr sz="1400" b="0" i="0" u="none" strike="noStrike" cap="none">
              <a:solidFill>
                <a:srgbClr val="000000"/>
              </a:solidFill>
              <a:latin typeface="Arial"/>
              <a:ea typeface="Arial"/>
              <a:cs typeface="Arial"/>
              <a:sym typeface="Arial"/>
            </a:endParaRPr>
          </a:p>
        </p:txBody>
      </p:sp>
      <p:sp>
        <p:nvSpPr>
          <p:cNvPr id="145" name="Google Shape;145;p5"/>
          <p:cNvSpPr txBox="1"/>
          <p:nvPr/>
        </p:nvSpPr>
        <p:spPr>
          <a:xfrm>
            <a:off x="9163050" y="5470550"/>
            <a:ext cx="5712300" cy="3849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2500"/>
              <a:buFont typeface="Arial"/>
              <a:buNone/>
            </a:pPr>
            <a:r>
              <a:rPr lang="en-US" sz="2500" b="0" i="0" u="none" strike="noStrike" cap="none">
                <a:solidFill>
                  <a:srgbClr val="000000"/>
                </a:solidFill>
                <a:latin typeface="Lexend Deca"/>
                <a:ea typeface="Lexend Deca"/>
                <a:cs typeface="Lexend Deca"/>
                <a:sym typeface="Lexend Deca"/>
              </a:rPr>
              <a:t>The complexities of building agents</a:t>
            </a:r>
            <a:endParaRPr sz="2500" b="0" i="0" u="none" strike="noStrike" cap="none">
              <a:solidFill>
                <a:srgbClr val="000000"/>
              </a:solidFill>
              <a:latin typeface="Arial"/>
              <a:ea typeface="Arial"/>
              <a:cs typeface="Arial"/>
              <a:sym typeface="Arial"/>
            </a:endParaRPr>
          </a:p>
        </p:txBody>
      </p:sp>
      <p:cxnSp>
        <p:nvCxnSpPr>
          <p:cNvPr id="146" name="Google Shape;146;p5"/>
          <p:cNvCxnSpPr/>
          <p:nvPr/>
        </p:nvCxnSpPr>
        <p:spPr>
          <a:xfrm>
            <a:off x="8184832" y="6127134"/>
            <a:ext cx="9074468" cy="0"/>
          </a:xfrm>
          <a:prstGeom prst="straightConnector1">
            <a:avLst/>
          </a:prstGeom>
          <a:noFill/>
          <a:ln w="38100" cap="flat" cmpd="sng">
            <a:solidFill>
              <a:srgbClr val="000000"/>
            </a:solidFill>
            <a:prstDash val="solid"/>
            <a:round/>
            <a:headEnd type="none" w="sm" len="sm"/>
            <a:tailEnd type="none" w="sm" len="sm"/>
          </a:ln>
        </p:spPr>
      </p:cxnSp>
      <p:sp>
        <p:nvSpPr>
          <p:cNvPr id="147" name="Google Shape;147;p5"/>
          <p:cNvSpPr txBox="1"/>
          <p:nvPr/>
        </p:nvSpPr>
        <p:spPr>
          <a:xfrm>
            <a:off x="8315132" y="5375919"/>
            <a:ext cx="389551" cy="422275"/>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Clr>
                <a:srgbClr val="000000"/>
              </a:buClr>
              <a:buSzPts val="2499"/>
              <a:buFont typeface="Arial"/>
              <a:buNone/>
            </a:pPr>
            <a:r>
              <a:rPr lang="en-US" sz="2499" b="0" i="0" u="none" strike="noStrike" cap="none">
                <a:solidFill>
                  <a:srgbClr val="00CD8F"/>
                </a:solidFill>
                <a:latin typeface="Lexend Deca"/>
                <a:ea typeface="Lexend Deca"/>
                <a:cs typeface="Lexend Deca"/>
                <a:sym typeface="Lexend Deca"/>
              </a:rPr>
              <a:t>04</a:t>
            </a:r>
            <a:endParaRPr sz="1400" b="0" i="0" u="none" strike="noStrike" cap="none">
              <a:solidFill>
                <a:srgbClr val="000000"/>
              </a:solidFill>
              <a:latin typeface="Arial"/>
              <a:ea typeface="Arial"/>
              <a:cs typeface="Arial"/>
              <a:sym typeface="Arial"/>
            </a:endParaRPr>
          </a:p>
        </p:txBody>
      </p:sp>
      <p:sp>
        <p:nvSpPr>
          <p:cNvPr id="148" name="Google Shape;148;p5"/>
          <p:cNvSpPr txBox="1"/>
          <p:nvPr/>
        </p:nvSpPr>
        <p:spPr>
          <a:xfrm>
            <a:off x="8315132" y="6207770"/>
            <a:ext cx="373099" cy="422275"/>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Clr>
                <a:srgbClr val="000000"/>
              </a:buClr>
              <a:buSzPts val="2499"/>
              <a:buFont typeface="Arial"/>
              <a:buNone/>
            </a:pPr>
            <a:r>
              <a:rPr lang="en-US" sz="2499" b="0" i="0" u="none" strike="noStrike" cap="none">
                <a:solidFill>
                  <a:srgbClr val="00CD8F"/>
                </a:solidFill>
                <a:latin typeface="Lexend Deca"/>
                <a:ea typeface="Lexend Deca"/>
                <a:cs typeface="Lexend Deca"/>
                <a:sym typeface="Lexend Deca"/>
              </a:rPr>
              <a:t>05</a:t>
            </a:r>
            <a:endParaRPr sz="1400" b="0" i="0" u="none" strike="noStrike" cap="none">
              <a:solidFill>
                <a:srgbClr val="000000"/>
              </a:solidFill>
              <a:latin typeface="Arial"/>
              <a:ea typeface="Arial"/>
              <a:cs typeface="Arial"/>
              <a:sym typeface="Arial"/>
            </a:endParaRPr>
          </a:p>
        </p:txBody>
      </p:sp>
      <p:sp>
        <p:nvSpPr>
          <p:cNvPr id="149" name="Google Shape;149;p5"/>
          <p:cNvSpPr/>
          <p:nvPr/>
        </p:nvSpPr>
        <p:spPr>
          <a:xfrm>
            <a:off x="13345" y="8757648"/>
            <a:ext cx="254123" cy="336610"/>
          </a:xfrm>
          <a:custGeom>
            <a:avLst/>
            <a:gdLst/>
            <a:ahLst/>
            <a:cxnLst/>
            <a:rect l="l" t="t" r="r" b="b"/>
            <a:pathLst>
              <a:path w="508254" h="673227" extrusionOk="0">
                <a:moveTo>
                  <a:pt x="508254" y="673227"/>
                </a:moveTo>
                <a:lnTo>
                  <a:pt x="0" y="673227"/>
                </a:lnTo>
                <a:lnTo>
                  <a:pt x="0" y="0"/>
                </a:lnTo>
                <a:lnTo>
                  <a:pt x="508254" y="0"/>
                </a:lnTo>
                <a:close/>
              </a:path>
            </a:pathLst>
          </a:custGeom>
          <a:solidFill>
            <a:srgbClr val="4F525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0" name="Google Shape;150;p5"/>
          <p:cNvSpPr/>
          <p:nvPr/>
        </p:nvSpPr>
        <p:spPr>
          <a:xfrm>
            <a:off x="660168" y="8757648"/>
            <a:ext cx="1031112" cy="336610"/>
          </a:xfrm>
          <a:custGeom>
            <a:avLst/>
            <a:gdLst/>
            <a:ahLst/>
            <a:cxnLst/>
            <a:rect l="l" t="t" r="r" b="b"/>
            <a:pathLst>
              <a:path w="2062226" h="673227" extrusionOk="0">
                <a:moveTo>
                  <a:pt x="2062226" y="673227"/>
                </a:moveTo>
                <a:lnTo>
                  <a:pt x="0" y="673227"/>
                </a:lnTo>
                <a:lnTo>
                  <a:pt x="0" y="0"/>
                </a:lnTo>
                <a:lnTo>
                  <a:pt x="2062226" y="0"/>
                </a:lnTo>
                <a:close/>
              </a:path>
            </a:pathLst>
          </a:custGeom>
          <a:solidFill>
            <a:srgbClr val="4F525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1" name="Google Shape;151;p5"/>
          <p:cNvSpPr/>
          <p:nvPr/>
        </p:nvSpPr>
        <p:spPr>
          <a:xfrm>
            <a:off x="2276627" y="8757648"/>
            <a:ext cx="954532" cy="336610"/>
          </a:xfrm>
          <a:custGeom>
            <a:avLst/>
            <a:gdLst/>
            <a:ahLst/>
            <a:cxnLst/>
            <a:rect l="l" t="t" r="r" b="b"/>
            <a:pathLst>
              <a:path w="1909064" h="673227" extrusionOk="0">
                <a:moveTo>
                  <a:pt x="1909064" y="673227"/>
                </a:moveTo>
                <a:lnTo>
                  <a:pt x="0" y="673227"/>
                </a:lnTo>
                <a:lnTo>
                  <a:pt x="0" y="0"/>
                </a:lnTo>
                <a:lnTo>
                  <a:pt x="1909064" y="0"/>
                </a:lnTo>
                <a:close/>
              </a:path>
            </a:pathLst>
          </a:custGeom>
          <a:solidFill>
            <a:srgbClr val="4F525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2" name="Google Shape;152;p5"/>
          <p:cNvSpPr/>
          <p:nvPr/>
        </p:nvSpPr>
        <p:spPr>
          <a:xfrm>
            <a:off x="3643151" y="8757648"/>
            <a:ext cx="253873" cy="336610"/>
          </a:xfrm>
          <a:custGeom>
            <a:avLst/>
            <a:gdLst/>
            <a:ahLst/>
            <a:cxnLst/>
            <a:rect l="l" t="t" r="r" b="b"/>
            <a:pathLst>
              <a:path w="507746" h="673227" extrusionOk="0">
                <a:moveTo>
                  <a:pt x="507746" y="673227"/>
                </a:moveTo>
                <a:lnTo>
                  <a:pt x="0" y="673227"/>
                </a:lnTo>
                <a:lnTo>
                  <a:pt x="0" y="0"/>
                </a:lnTo>
                <a:lnTo>
                  <a:pt x="507746" y="0"/>
                </a:lnTo>
                <a:close/>
              </a:path>
            </a:pathLst>
          </a:custGeom>
          <a:solidFill>
            <a:srgbClr val="57B7F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3" name="Google Shape;153;p5"/>
          <p:cNvSpPr/>
          <p:nvPr/>
        </p:nvSpPr>
        <p:spPr>
          <a:xfrm>
            <a:off x="4478074" y="8757648"/>
            <a:ext cx="254064" cy="336610"/>
          </a:xfrm>
          <a:custGeom>
            <a:avLst/>
            <a:gdLst/>
            <a:ahLst/>
            <a:cxnLst/>
            <a:rect l="l" t="t" r="r" b="b"/>
            <a:pathLst>
              <a:path w="508127" h="673227" extrusionOk="0">
                <a:moveTo>
                  <a:pt x="508127" y="673227"/>
                </a:moveTo>
                <a:lnTo>
                  <a:pt x="0" y="673227"/>
                </a:lnTo>
                <a:lnTo>
                  <a:pt x="0" y="0"/>
                </a:lnTo>
                <a:lnTo>
                  <a:pt x="508127" y="0"/>
                </a:lnTo>
                <a:close/>
              </a:path>
            </a:pathLst>
          </a:custGeom>
          <a:solidFill>
            <a:srgbClr val="00CD8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4" name="Google Shape;154;p5"/>
          <p:cNvSpPr txBox="1"/>
          <p:nvPr/>
        </p:nvSpPr>
        <p:spPr>
          <a:xfrm>
            <a:off x="9163050" y="6336675"/>
            <a:ext cx="8373900" cy="3849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1100"/>
              <a:buFont typeface="Arial"/>
              <a:buNone/>
            </a:pPr>
            <a:r>
              <a:rPr lang="en-US" sz="2500" b="0" i="0" u="none" strike="noStrike" cap="none">
                <a:solidFill>
                  <a:srgbClr val="000000"/>
                </a:solidFill>
                <a:latin typeface="Lexend Deca"/>
                <a:ea typeface="Lexend Deca"/>
                <a:cs typeface="Lexend Deca"/>
                <a:sym typeface="Lexend Deca"/>
              </a:rPr>
              <a:t>Technical Architecture</a:t>
            </a:r>
            <a:endParaRPr sz="2500" b="0" i="0" u="none" strike="noStrike" cap="none">
              <a:solidFill>
                <a:srgbClr val="000000"/>
              </a:solidFill>
              <a:latin typeface="Lexend Deca"/>
              <a:ea typeface="Lexend Deca"/>
              <a:cs typeface="Lexend Deca"/>
              <a:sym typeface="Lexend Deca"/>
            </a:endParaRPr>
          </a:p>
        </p:txBody>
      </p:sp>
      <p:grpSp>
        <p:nvGrpSpPr>
          <p:cNvPr id="155" name="Google Shape;155;p5"/>
          <p:cNvGrpSpPr/>
          <p:nvPr/>
        </p:nvGrpSpPr>
        <p:grpSpPr>
          <a:xfrm>
            <a:off x="16363515" y="505438"/>
            <a:ext cx="864047" cy="491487"/>
            <a:chOff x="63500" y="63500"/>
            <a:chExt cx="1728089" cy="982980"/>
          </a:xfrm>
        </p:grpSpPr>
        <p:sp>
          <p:nvSpPr>
            <p:cNvPr id="156" name="Google Shape;156;p5"/>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7" name="Google Shape;157;p5"/>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8" name="Google Shape;158;p5"/>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cxnSp>
        <p:nvCxnSpPr>
          <p:cNvPr id="159" name="Google Shape;159;p5"/>
          <p:cNvCxnSpPr/>
          <p:nvPr/>
        </p:nvCxnSpPr>
        <p:spPr>
          <a:xfrm>
            <a:off x="8184640" y="7055504"/>
            <a:ext cx="9074468" cy="0"/>
          </a:xfrm>
          <a:prstGeom prst="straightConnector1">
            <a:avLst/>
          </a:prstGeom>
          <a:noFill/>
          <a:ln w="38100" cap="flat" cmpd="sng">
            <a:solidFill>
              <a:srgbClr val="000000"/>
            </a:solidFill>
            <a:prstDash val="solid"/>
            <a:round/>
            <a:headEnd type="none" w="sm" len="sm"/>
            <a:tailEnd type="none" w="sm" len="sm"/>
          </a:ln>
        </p:spPr>
      </p:cxnSp>
      <p:sp>
        <p:nvSpPr>
          <p:cNvPr id="160" name="Google Shape;160;p5"/>
          <p:cNvSpPr txBox="1"/>
          <p:nvPr/>
        </p:nvSpPr>
        <p:spPr>
          <a:xfrm>
            <a:off x="8316671" y="7136139"/>
            <a:ext cx="369635" cy="422275"/>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Clr>
                <a:srgbClr val="000000"/>
              </a:buClr>
              <a:buSzPts val="2499"/>
              <a:buFont typeface="Arial"/>
              <a:buNone/>
            </a:pPr>
            <a:r>
              <a:rPr lang="en-US" sz="2499" b="0" i="0" u="none" strike="noStrike" cap="none">
                <a:solidFill>
                  <a:srgbClr val="00CD8F"/>
                </a:solidFill>
                <a:latin typeface="Lexend Deca"/>
                <a:ea typeface="Lexend Deca"/>
                <a:cs typeface="Lexend Deca"/>
                <a:sym typeface="Lexend Deca"/>
              </a:rPr>
              <a:t>06</a:t>
            </a:r>
            <a:endParaRPr sz="1400" b="0" i="0" u="none" strike="noStrike" cap="none">
              <a:solidFill>
                <a:srgbClr val="000000"/>
              </a:solidFill>
              <a:latin typeface="Arial"/>
              <a:ea typeface="Arial"/>
              <a:cs typeface="Arial"/>
              <a:sym typeface="Arial"/>
            </a:endParaRPr>
          </a:p>
        </p:txBody>
      </p:sp>
      <p:sp>
        <p:nvSpPr>
          <p:cNvPr id="161" name="Google Shape;161;p5"/>
          <p:cNvSpPr txBox="1"/>
          <p:nvPr/>
        </p:nvSpPr>
        <p:spPr>
          <a:xfrm>
            <a:off x="9163050" y="7289500"/>
            <a:ext cx="5143500" cy="3849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1100"/>
              <a:buFont typeface="Arial"/>
              <a:buNone/>
            </a:pPr>
            <a:r>
              <a:rPr lang="en-US" sz="2500" b="0" i="0" u="none" strike="noStrike" cap="none">
                <a:solidFill>
                  <a:srgbClr val="000000"/>
                </a:solidFill>
                <a:latin typeface="Lexend Deca"/>
                <a:ea typeface="Lexend Deca"/>
                <a:cs typeface="Lexend Deca"/>
                <a:sym typeface="Lexend Deca"/>
              </a:rPr>
              <a:t>Getting started with PandaAGI</a:t>
            </a:r>
            <a:endParaRPr sz="2500" b="0" i="0" u="none" strike="noStrike" cap="none">
              <a:solidFill>
                <a:srgbClr val="000000"/>
              </a:solidFill>
              <a:latin typeface="Lexend Deca"/>
              <a:ea typeface="Lexend Deca"/>
              <a:cs typeface="Lexend Deca"/>
              <a:sym typeface="Lexend Deca"/>
            </a:endParaRPr>
          </a:p>
        </p:txBody>
      </p:sp>
      <p:cxnSp>
        <p:nvCxnSpPr>
          <p:cNvPr id="162" name="Google Shape;162;p5"/>
          <p:cNvCxnSpPr/>
          <p:nvPr/>
        </p:nvCxnSpPr>
        <p:spPr>
          <a:xfrm>
            <a:off x="8184832" y="8012449"/>
            <a:ext cx="9074468" cy="0"/>
          </a:xfrm>
          <a:prstGeom prst="straightConnector1">
            <a:avLst/>
          </a:prstGeom>
          <a:noFill/>
          <a:ln w="38100" cap="flat" cmpd="sng">
            <a:solidFill>
              <a:srgbClr val="000000"/>
            </a:solidFill>
            <a:prstDash val="solid"/>
            <a:round/>
            <a:headEnd type="none" w="sm" len="sm"/>
            <a:tailEnd type="none" w="sm" len="sm"/>
          </a:ln>
        </p:spPr>
      </p:cxnSp>
      <p:sp>
        <p:nvSpPr>
          <p:cNvPr id="163" name="Google Shape;163;p5"/>
          <p:cNvSpPr txBox="1"/>
          <p:nvPr/>
        </p:nvSpPr>
        <p:spPr>
          <a:xfrm>
            <a:off x="8319245" y="8093084"/>
            <a:ext cx="364872" cy="422275"/>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Clr>
                <a:srgbClr val="000000"/>
              </a:buClr>
              <a:buSzPts val="2499"/>
              <a:buFont typeface="Arial"/>
              <a:buNone/>
            </a:pPr>
            <a:r>
              <a:rPr lang="en-US" sz="2499" b="0" i="0" u="none" strike="noStrike" cap="none">
                <a:solidFill>
                  <a:srgbClr val="00CD8F"/>
                </a:solidFill>
                <a:latin typeface="Lexend Deca"/>
                <a:ea typeface="Lexend Deca"/>
                <a:cs typeface="Lexend Deca"/>
                <a:sym typeface="Lexend Deca"/>
              </a:rPr>
              <a:t>07</a:t>
            </a:r>
            <a:endParaRPr sz="1400" b="0" i="0" u="none" strike="noStrike" cap="none">
              <a:solidFill>
                <a:srgbClr val="000000"/>
              </a:solidFill>
              <a:latin typeface="Arial"/>
              <a:ea typeface="Arial"/>
              <a:cs typeface="Arial"/>
              <a:sym typeface="Arial"/>
            </a:endParaRPr>
          </a:p>
        </p:txBody>
      </p:sp>
      <p:sp>
        <p:nvSpPr>
          <p:cNvPr id="164" name="Google Shape;164;p5"/>
          <p:cNvSpPr txBox="1"/>
          <p:nvPr/>
        </p:nvSpPr>
        <p:spPr>
          <a:xfrm>
            <a:off x="9163050" y="8155325"/>
            <a:ext cx="5385600" cy="3849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1100"/>
              <a:buFont typeface="Arial"/>
              <a:buNone/>
            </a:pPr>
            <a:r>
              <a:rPr lang="en-US" sz="2500" b="0" i="0" u="none" strike="noStrike" cap="none">
                <a:solidFill>
                  <a:srgbClr val="000000"/>
                </a:solidFill>
                <a:latin typeface="Lexend Deca"/>
                <a:ea typeface="Lexend Deca"/>
                <a:cs typeface="Lexend Deca"/>
                <a:sym typeface="Lexend Deca"/>
              </a:rPr>
              <a:t>The next frontier of agentic AI</a:t>
            </a:r>
            <a:endParaRPr sz="2500" b="0" i="0" u="none" strike="noStrike" cap="none">
              <a:solidFill>
                <a:srgbClr val="000000"/>
              </a:solidFill>
              <a:latin typeface="Lexend Deca"/>
              <a:ea typeface="Lexend Deca"/>
              <a:cs typeface="Lexend Deca"/>
              <a:sym typeface="Lexend Deca"/>
            </a:endParaRPr>
          </a:p>
        </p:txBody>
      </p:sp>
      <p:sp>
        <p:nvSpPr>
          <p:cNvPr id="165" name="Google Shape;165;p5"/>
          <p:cNvSpPr txBox="1"/>
          <p:nvPr/>
        </p:nvSpPr>
        <p:spPr>
          <a:xfrm>
            <a:off x="9144000" y="3698875"/>
            <a:ext cx="9074400" cy="3849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2500"/>
              <a:buFont typeface="Arial"/>
              <a:buNone/>
            </a:pPr>
            <a:r>
              <a:rPr lang="en-US" sz="2500" b="0" i="0" u="none" strike="noStrike" cap="none">
                <a:solidFill>
                  <a:srgbClr val="000000"/>
                </a:solidFill>
                <a:latin typeface="Lexend Deca"/>
                <a:ea typeface="Lexend Deca"/>
                <a:cs typeface="Lexend Deca"/>
                <a:sym typeface="Lexend Deca"/>
              </a:rPr>
              <a:t>Redefining Intelligence - Agentic General Intelligence</a:t>
            </a:r>
            <a:endParaRPr sz="2500" b="0" i="0" u="none" strike="noStrike" cap="non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cxnSp>
        <p:nvCxnSpPr>
          <p:cNvPr id="700" name="Google Shape;700;g36edbd7e285_0_320"/>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701" name="Google Shape;701;g36edbd7e285_0_320"/>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702" name="Google Shape;702;g36edbd7e285_0_320"/>
          <p:cNvGrpSpPr/>
          <p:nvPr/>
        </p:nvGrpSpPr>
        <p:grpSpPr>
          <a:xfrm>
            <a:off x="16363515" y="505438"/>
            <a:ext cx="864045" cy="491490"/>
            <a:chOff x="63500" y="63500"/>
            <a:chExt cx="1728089" cy="982980"/>
          </a:xfrm>
        </p:grpSpPr>
        <p:sp>
          <p:nvSpPr>
            <p:cNvPr id="703" name="Google Shape;703;g36edbd7e285_0_320"/>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04" name="Google Shape;704;g36edbd7e285_0_320"/>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05" name="Google Shape;705;g36edbd7e285_0_320"/>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706" name="Google Shape;706;g36edbd7e285_0_320"/>
          <p:cNvSpPr txBox="1"/>
          <p:nvPr/>
        </p:nvSpPr>
        <p:spPr>
          <a:xfrm>
            <a:off x="1028700" y="1236625"/>
            <a:ext cx="12507600" cy="7695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5000"/>
              <a:buFont typeface="Arial"/>
              <a:buNone/>
            </a:pPr>
            <a:r>
              <a:rPr lang="en-US" sz="5000" b="1" i="0" u="none" strike="noStrike" cap="none">
                <a:solidFill>
                  <a:srgbClr val="000000"/>
                </a:solidFill>
                <a:latin typeface="Outfit"/>
                <a:ea typeface="Outfit"/>
                <a:cs typeface="Outfit"/>
                <a:sym typeface="Outfit"/>
              </a:rPr>
              <a:t>Searching on the web</a:t>
            </a:r>
            <a:endParaRPr sz="1400" b="0" i="0" u="none" strike="noStrike" cap="none">
              <a:solidFill>
                <a:srgbClr val="000000"/>
              </a:solidFill>
              <a:latin typeface="Arial"/>
              <a:ea typeface="Arial"/>
              <a:cs typeface="Arial"/>
              <a:sym typeface="Arial"/>
            </a:endParaRPr>
          </a:p>
        </p:txBody>
      </p:sp>
      <p:sp>
        <p:nvSpPr>
          <p:cNvPr id="707" name="Google Shape;707;g36edbd7e285_0_320"/>
          <p:cNvSpPr txBox="1"/>
          <p:nvPr/>
        </p:nvSpPr>
        <p:spPr>
          <a:xfrm>
            <a:off x="16882846" y="9172575"/>
            <a:ext cx="376500" cy="800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Clr>
                <a:srgbClr val="000000"/>
              </a:buClr>
              <a:buSzPts val="5199"/>
              <a:buFont typeface="Arial"/>
              <a:buNone/>
            </a:pPr>
            <a:r>
              <a:rPr lang="en-US" sz="5199" b="1" i="0" u="none" strike="noStrike" cap="none">
                <a:solidFill>
                  <a:srgbClr val="F97141"/>
                </a:solidFill>
                <a:latin typeface="Outfit"/>
                <a:ea typeface="Outfit"/>
                <a:cs typeface="Outfit"/>
                <a:sym typeface="Outfit"/>
              </a:rPr>
              <a:t>&gt;</a:t>
            </a:r>
            <a:endParaRPr sz="1400" b="0" i="0" u="none" strike="noStrike" cap="none">
              <a:solidFill>
                <a:srgbClr val="000000"/>
              </a:solidFill>
              <a:latin typeface="Arial"/>
              <a:ea typeface="Arial"/>
              <a:cs typeface="Arial"/>
              <a:sym typeface="Arial"/>
            </a:endParaRPr>
          </a:p>
        </p:txBody>
      </p:sp>
      <p:sp>
        <p:nvSpPr>
          <p:cNvPr id="708" name="Google Shape;708;g36edbd7e285_0_320"/>
          <p:cNvSpPr txBox="1"/>
          <p:nvPr/>
        </p:nvSpPr>
        <p:spPr>
          <a:xfrm>
            <a:off x="1028699" y="9397050"/>
            <a:ext cx="918087"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dirty="0">
                <a:solidFill>
                  <a:srgbClr val="000000"/>
                </a:solidFill>
                <a:latin typeface="Outfit"/>
                <a:ea typeface="Outfit"/>
                <a:cs typeface="Outfit"/>
                <a:sym typeface="Outfit"/>
              </a:rPr>
              <a:t>Pg: </a:t>
            </a:r>
            <a:r>
              <a:rPr lang="en-US" sz="2400" dirty="0">
                <a:latin typeface="Outfit"/>
                <a:ea typeface="Outfit"/>
                <a:cs typeface="Outfit"/>
                <a:sym typeface="Outfit"/>
              </a:rPr>
              <a:t>40</a:t>
            </a:r>
            <a:endParaRPr sz="1400" b="0" i="0" u="none" strike="noStrike" cap="none" dirty="0">
              <a:solidFill>
                <a:srgbClr val="000000"/>
              </a:solidFill>
              <a:latin typeface="Arial"/>
              <a:ea typeface="Arial"/>
              <a:cs typeface="Arial"/>
              <a:sym typeface="Arial"/>
            </a:endParaRPr>
          </a:p>
        </p:txBody>
      </p:sp>
      <p:sp>
        <p:nvSpPr>
          <p:cNvPr id="709" name="Google Shape;709;g36edbd7e285_0_320"/>
          <p:cNvSpPr txBox="1"/>
          <p:nvPr/>
        </p:nvSpPr>
        <p:spPr>
          <a:xfrm>
            <a:off x="1028700" y="441950"/>
            <a:ext cx="55191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Outfit"/>
                <a:ea typeface="Outfit"/>
                <a:cs typeface="Outfit"/>
                <a:sym typeface="Outfit"/>
              </a:rPr>
              <a:t>Getting started with PandaAGI</a:t>
            </a:r>
            <a:endParaRPr sz="1400" b="0" i="0" u="none" strike="noStrike" cap="none">
              <a:solidFill>
                <a:srgbClr val="000000"/>
              </a:solidFill>
              <a:latin typeface="Arial"/>
              <a:ea typeface="Arial"/>
              <a:cs typeface="Arial"/>
              <a:sym typeface="Arial"/>
            </a:endParaRPr>
          </a:p>
        </p:txBody>
      </p:sp>
      <p:pic>
        <p:nvPicPr>
          <p:cNvPr id="710" name="Google Shape;710;g36edbd7e285_0_320" title="Source Code Image (27).png"/>
          <p:cNvPicPr preferRelativeResize="0"/>
          <p:nvPr/>
        </p:nvPicPr>
        <p:blipFill rotWithShape="1">
          <a:blip r:embed="rId3">
            <a:alphaModFix/>
          </a:blip>
          <a:srcRect/>
          <a:stretch/>
        </p:blipFill>
        <p:spPr>
          <a:xfrm>
            <a:off x="7412675" y="3541000"/>
            <a:ext cx="9830749" cy="4621047"/>
          </a:xfrm>
          <a:prstGeom prst="rect">
            <a:avLst/>
          </a:prstGeom>
          <a:noFill/>
          <a:ln>
            <a:noFill/>
          </a:ln>
        </p:spPr>
      </p:pic>
      <p:sp>
        <p:nvSpPr>
          <p:cNvPr id="711" name="Google Shape;711;g36edbd7e285_0_320"/>
          <p:cNvSpPr txBox="1"/>
          <p:nvPr/>
        </p:nvSpPr>
        <p:spPr>
          <a:xfrm>
            <a:off x="1028700" y="3965775"/>
            <a:ext cx="6515100" cy="34716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Outfit"/>
                <a:ea typeface="Outfit"/>
                <a:cs typeface="Outfit"/>
                <a:sym typeface="Outfit"/>
              </a:rPr>
              <a:t>One of the key characteristics of the agent is the support for searching and visiting web pages.</a:t>
            </a:r>
            <a:endParaRPr sz="2400" b="0" i="0" u="none" strike="noStrike" cap="none">
              <a:solidFill>
                <a:srgbClr val="000000"/>
              </a:solidFill>
              <a:latin typeface="Outfit"/>
              <a:ea typeface="Outfit"/>
              <a:cs typeface="Outfit"/>
              <a:sym typeface="Outfit"/>
            </a:endParaRPr>
          </a:p>
          <a:p>
            <a:pPr marL="0" marR="0" lvl="0" indent="0" algn="l" rtl="0">
              <a:lnSpc>
                <a:spcPct val="139958"/>
              </a:lnSpc>
              <a:spcBef>
                <a:spcPts val="0"/>
              </a:spcBef>
              <a:spcAft>
                <a:spcPts val="0"/>
              </a:spcAft>
              <a:buClr>
                <a:srgbClr val="000000"/>
              </a:buClr>
              <a:buSzPts val="2400"/>
              <a:buFont typeface="Arial"/>
              <a:buNone/>
            </a:pPr>
            <a:endParaRPr sz="2400" b="0" i="0" u="none" strike="noStrike" cap="none">
              <a:solidFill>
                <a:srgbClr val="000000"/>
              </a:solidFill>
              <a:latin typeface="Outfit"/>
              <a:ea typeface="Outfit"/>
              <a:cs typeface="Outfit"/>
              <a:sym typeface="Outfit"/>
            </a:endParaRPr>
          </a:p>
          <a:p>
            <a:pPr marL="0" marR="0" lvl="0" indent="0" algn="l"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Outfit"/>
                <a:ea typeface="Outfit"/>
                <a:cs typeface="Outfit"/>
                <a:sym typeface="Outfit"/>
              </a:rPr>
              <a:t>This is done by using the </a:t>
            </a:r>
            <a:r>
              <a:rPr lang="en-US" sz="2400" b="1" i="0" u="none" strike="noStrike" cap="none">
                <a:solidFill>
                  <a:srgbClr val="000000"/>
                </a:solidFill>
                <a:latin typeface="Outfit"/>
                <a:ea typeface="Outfit"/>
                <a:cs typeface="Outfit"/>
                <a:sym typeface="Outfit"/>
              </a:rPr>
              <a:t>tavily API keys</a:t>
            </a:r>
            <a:r>
              <a:rPr lang="en-US" sz="2400" b="0" i="0" u="none" strike="noStrike" cap="none">
                <a:solidFill>
                  <a:srgbClr val="000000"/>
                </a:solidFill>
                <a:latin typeface="Outfit"/>
                <a:ea typeface="Outfit"/>
                <a:cs typeface="Outfit"/>
                <a:sym typeface="Outfit"/>
              </a:rPr>
              <a:t>.</a:t>
            </a:r>
            <a:endParaRPr sz="2400" b="0" i="0" u="none" strike="noStrike" cap="none">
              <a:solidFill>
                <a:srgbClr val="000000"/>
              </a:solidFill>
              <a:latin typeface="Outfit"/>
              <a:ea typeface="Outfit"/>
              <a:cs typeface="Outfit"/>
              <a:sym typeface="Outfit"/>
            </a:endParaRPr>
          </a:p>
          <a:p>
            <a:pPr marL="0" marR="0" lvl="0" indent="0" algn="l" rtl="0">
              <a:lnSpc>
                <a:spcPct val="139958"/>
              </a:lnSpc>
              <a:spcBef>
                <a:spcPts val="0"/>
              </a:spcBef>
              <a:spcAft>
                <a:spcPts val="0"/>
              </a:spcAft>
              <a:buClr>
                <a:srgbClr val="000000"/>
              </a:buClr>
              <a:buSzPts val="2400"/>
              <a:buFont typeface="Arial"/>
              <a:buNone/>
            </a:pPr>
            <a:endParaRPr sz="2400" b="0" i="0" u="none" strike="noStrike" cap="none">
              <a:solidFill>
                <a:srgbClr val="000000"/>
              </a:solidFill>
              <a:latin typeface="Outfit"/>
              <a:ea typeface="Outfit"/>
              <a:cs typeface="Outfit"/>
              <a:sym typeface="Outfit"/>
            </a:endParaRPr>
          </a:p>
          <a:p>
            <a:pPr marL="0" marR="0" lvl="0" indent="0" algn="l"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Outfit"/>
                <a:ea typeface="Outfit"/>
                <a:cs typeface="Outfit"/>
                <a:sym typeface="Outfit"/>
              </a:rPr>
              <a:t>If you want to enable it, get one at https://tavily.com/ and set the env variable.</a:t>
            </a:r>
            <a:endParaRPr sz="2400" b="0" i="0" u="none" strike="noStrike" cap="none">
              <a:solidFill>
                <a:srgbClr val="000000"/>
              </a:solidFill>
              <a:latin typeface="Outfit"/>
              <a:ea typeface="Outfit"/>
              <a:cs typeface="Outfit"/>
              <a:sym typeface="Outfi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cxnSp>
        <p:nvCxnSpPr>
          <p:cNvPr id="717" name="Google Shape;717;g36edbd7e285_0_152"/>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718" name="Google Shape;718;g36edbd7e285_0_152"/>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719" name="Google Shape;719;g36edbd7e285_0_152"/>
          <p:cNvGrpSpPr/>
          <p:nvPr/>
        </p:nvGrpSpPr>
        <p:grpSpPr>
          <a:xfrm>
            <a:off x="16363515" y="505438"/>
            <a:ext cx="864045" cy="491490"/>
            <a:chOff x="63500" y="63500"/>
            <a:chExt cx="1728089" cy="982980"/>
          </a:xfrm>
        </p:grpSpPr>
        <p:sp>
          <p:nvSpPr>
            <p:cNvPr id="720" name="Google Shape;720;g36edbd7e285_0_152"/>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21" name="Google Shape;721;g36edbd7e285_0_152"/>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22" name="Google Shape;722;g36edbd7e285_0_152"/>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723" name="Google Shape;723;g36edbd7e285_0_152"/>
          <p:cNvSpPr txBox="1"/>
          <p:nvPr/>
        </p:nvSpPr>
        <p:spPr>
          <a:xfrm>
            <a:off x="1028700" y="1236625"/>
            <a:ext cx="8148000" cy="7695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5000"/>
              <a:buFont typeface="Arial"/>
              <a:buNone/>
            </a:pPr>
            <a:r>
              <a:rPr lang="en-US" sz="5000" b="1" i="0" u="none" strike="noStrike" cap="none">
                <a:solidFill>
                  <a:srgbClr val="000000"/>
                </a:solidFill>
                <a:latin typeface="Outfit"/>
                <a:ea typeface="Outfit"/>
                <a:cs typeface="Outfit"/>
                <a:sym typeface="Outfit"/>
              </a:rPr>
              <a:t>Provide your tools</a:t>
            </a:r>
            <a:endParaRPr sz="1400" b="0" i="0" u="none" strike="noStrike" cap="none">
              <a:solidFill>
                <a:srgbClr val="000000"/>
              </a:solidFill>
              <a:latin typeface="Arial"/>
              <a:ea typeface="Arial"/>
              <a:cs typeface="Arial"/>
              <a:sym typeface="Arial"/>
            </a:endParaRPr>
          </a:p>
        </p:txBody>
      </p:sp>
      <p:sp>
        <p:nvSpPr>
          <p:cNvPr id="724" name="Google Shape;724;g36edbd7e285_0_152"/>
          <p:cNvSpPr txBox="1"/>
          <p:nvPr/>
        </p:nvSpPr>
        <p:spPr>
          <a:xfrm>
            <a:off x="16882846" y="9172575"/>
            <a:ext cx="376500" cy="800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Clr>
                <a:srgbClr val="000000"/>
              </a:buClr>
              <a:buSzPts val="5199"/>
              <a:buFont typeface="Arial"/>
              <a:buNone/>
            </a:pPr>
            <a:r>
              <a:rPr lang="en-US" sz="5199" b="1" i="0" u="none" strike="noStrike" cap="none">
                <a:solidFill>
                  <a:srgbClr val="F97141"/>
                </a:solidFill>
                <a:latin typeface="Outfit"/>
                <a:ea typeface="Outfit"/>
                <a:cs typeface="Outfit"/>
                <a:sym typeface="Outfit"/>
              </a:rPr>
              <a:t>&gt;</a:t>
            </a:r>
            <a:endParaRPr sz="1400" b="0" i="0" u="none" strike="noStrike" cap="none">
              <a:solidFill>
                <a:srgbClr val="000000"/>
              </a:solidFill>
              <a:latin typeface="Arial"/>
              <a:ea typeface="Arial"/>
              <a:cs typeface="Arial"/>
              <a:sym typeface="Arial"/>
            </a:endParaRPr>
          </a:p>
        </p:txBody>
      </p:sp>
      <p:sp>
        <p:nvSpPr>
          <p:cNvPr id="725" name="Google Shape;725;g36edbd7e285_0_152"/>
          <p:cNvSpPr txBox="1"/>
          <p:nvPr/>
        </p:nvSpPr>
        <p:spPr>
          <a:xfrm>
            <a:off x="1028700" y="9397050"/>
            <a:ext cx="963300"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dirty="0">
                <a:solidFill>
                  <a:srgbClr val="000000"/>
                </a:solidFill>
                <a:latin typeface="Outfit"/>
                <a:ea typeface="Outfit"/>
                <a:cs typeface="Outfit"/>
                <a:sym typeface="Outfit"/>
              </a:rPr>
              <a:t>Pg: 41</a:t>
            </a:r>
            <a:endParaRPr sz="1400" b="0" i="0" u="none" strike="noStrike" cap="none" dirty="0">
              <a:solidFill>
                <a:srgbClr val="000000"/>
              </a:solidFill>
              <a:latin typeface="Arial"/>
              <a:ea typeface="Arial"/>
              <a:cs typeface="Arial"/>
              <a:sym typeface="Arial"/>
            </a:endParaRPr>
          </a:p>
        </p:txBody>
      </p:sp>
      <p:sp>
        <p:nvSpPr>
          <p:cNvPr id="726" name="Google Shape;726;g36edbd7e285_0_152"/>
          <p:cNvSpPr txBox="1"/>
          <p:nvPr/>
        </p:nvSpPr>
        <p:spPr>
          <a:xfrm>
            <a:off x="1028700" y="441950"/>
            <a:ext cx="55191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Outfit"/>
                <a:ea typeface="Outfit"/>
                <a:cs typeface="Outfit"/>
                <a:sym typeface="Outfit"/>
              </a:rPr>
              <a:t>Getting started with PandaAGI</a:t>
            </a:r>
            <a:endParaRPr sz="1400" b="0" i="0" u="none" strike="noStrike" cap="none">
              <a:solidFill>
                <a:srgbClr val="000000"/>
              </a:solidFill>
              <a:latin typeface="Arial"/>
              <a:ea typeface="Arial"/>
              <a:cs typeface="Arial"/>
              <a:sym typeface="Arial"/>
            </a:endParaRPr>
          </a:p>
        </p:txBody>
      </p:sp>
      <p:sp>
        <p:nvSpPr>
          <p:cNvPr id="727" name="Google Shape;727;g36edbd7e285_0_152"/>
          <p:cNvSpPr txBox="1"/>
          <p:nvPr/>
        </p:nvSpPr>
        <p:spPr>
          <a:xfrm>
            <a:off x="1028700" y="4422975"/>
            <a:ext cx="6368100" cy="24375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1" i="0" u="none" strike="noStrike" cap="none">
                <a:solidFill>
                  <a:srgbClr val="000000"/>
                </a:solidFill>
                <a:latin typeface="Outfit"/>
                <a:ea typeface="Outfit"/>
                <a:cs typeface="Outfit"/>
                <a:sym typeface="Outfit"/>
              </a:rPr>
              <a:t>Tools</a:t>
            </a:r>
            <a:r>
              <a:rPr lang="en-US" sz="2400" b="0" i="0" u="none" strike="noStrike" cap="none">
                <a:solidFill>
                  <a:srgbClr val="000000"/>
                </a:solidFill>
                <a:latin typeface="Outfit"/>
                <a:ea typeface="Outfit"/>
                <a:cs typeface="Outfit"/>
                <a:sym typeface="Outfit"/>
              </a:rPr>
              <a:t> are the most powerful way to customize your agent behavior. By default, the agent comes with the tools to </a:t>
            </a:r>
            <a:r>
              <a:rPr lang="en-US" sz="2400" b="1" i="0" u="none" strike="noStrike" cap="none">
                <a:solidFill>
                  <a:srgbClr val="000000"/>
                </a:solidFill>
                <a:latin typeface="Outfit"/>
                <a:ea typeface="Outfit"/>
                <a:cs typeface="Outfit"/>
                <a:sym typeface="Outfit"/>
              </a:rPr>
              <a:t>interact with the filesystem </a:t>
            </a:r>
            <a:r>
              <a:rPr lang="en-US" sz="2400" b="0" i="0" u="none" strike="noStrike" cap="none">
                <a:solidFill>
                  <a:srgbClr val="000000"/>
                </a:solidFill>
                <a:latin typeface="Outfit"/>
                <a:ea typeface="Outfit"/>
                <a:cs typeface="Outfit"/>
                <a:sym typeface="Outfit"/>
              </a:rPr>
              <a:t>and</a:t>
            </a:r>
            <a:r>
              <a:rPr lang="en-US" sz="2400" b="1" i="0" u="none" strike="noStrike" cap="none">
                <a:solidFill>
                  <a:srgbClr val="000000"/>
                </a:solidFill>
                <a:latin typeface="Outfit"/>
                <a:ea typeface="Outfit"/>
                <a:cs typeface="Outfit"/>
                <a:sym typeface="Outfit"/>
              </a:rPr>
              <a:t> interact with the web</a:t>
            </a:r>
            <a:r>
              <a:rPr lang="en-US" sz="2400" b="0" i="0" u="none" strike="noStrike" cap="none">
                <a:solidFill>
                  <a:srgbClr val="000000"/>
                </a:solidFill>
                <a:latin typeface="Outfit"/>
                <a:ea typeface="Outfit"/>
                <a:cs typeface="Outfit"/>
                <a:sym typeface="Outfit"/>
              </a:rPr>
              <a:t>, but custom tools can be provided.</a:t>
            </a:r>
            <a:endParaRPr sz="2400" b="0" i="0" u="none" strike="noStrike" cap="none">
              <a:solidFill>
                <a:srgbClr val="000000"/>
              </a:solidFill>
              <a:latin typeface="Outfit"/>
              <a:ea typeface="Outfit"/>
              <a:cs typeface="Outfit"/>
              <a:sym typeface="Outfit"/>
            </a:endParaRPr>
          </a:p>
        </p:txBody>
      </p:sp>
      <p:pic>
        <p:nvPicPr>
          <p:cNvPr id="728" name="Google Shape;728;g36edbd7e285_0_152" title="Source Code Image (25).png"/>
          <p:cNvPicPr preferRelativeResize="0"/>
          <p:nvPr/>
        </p:nvPicPr>
        <p:blipFill rotWithShape="1">
          <a:blip r:embed="rId3">
            <a:alphaModFix/>
          </a:blip>
          <a:srcRect t="10758" b="10766"/>
          <a:stretch/>
        </p:blipFill>
        <p:spPr>
          <a:xfrm>
            <a:off x="7396800" y="2283688"/>
            <a:ext cx="9862499" cy="683582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cxnSp>
        <p:nvCxnSpPr>
          <p:cNvPr id="734" name="Google Shape;734;g36edbd7e285_0_204"/>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735" name="Google Shape;735;g36edbd7e285_0_204"/>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736" name="Google Shape;736;g36edbd7e285_0_204"/>
          <p:cNvGrpSpPr/>
          <p:nvPr/>
        </p:nvGrpSpPr>
        <p:grpSpPr>
          <a:xfrm>
            <a:off x="16363515" y="505438"/>
            <a:ext cx="864045" cy="491490"/>
            <a:chOff x="63500" y="63500"/>
            <a:chExt cx="1728089" cy="982980"/>
          </a:xfrm>
        </p:grpSpPr>
        <p:sp>
          <p:nvSpPr>
            <p:cNvPr id="737" name="Google Shape;737;g36edbd7e285_0_204"/>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38" name="Google Shape;738;g36edbd7e285_0_204"/>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39" name="Google Shape;739;g36edbd7e285_0_204"/>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740" name="Google Shape;740;g36edbd7e285_0_204"/>
          <p:cNvSpPr txBox="1"/>
          <p:nvPr/>
        </p:nvSpPr>
        <p:spPr>
          <a:xfrm>
            <a:off x="1028700" y="1236625"/>
            <a:ext cx="8148000" cy="7695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5000"/>
              <a:buFont typeface="Arial"/>
              <a:buNone/>
            </a:pPr>
            <a:r>
              <a:rPr lang="en-US" sz="5000" b="1" i="0" u="none" strike="noStrike" cap="none">
                <a:solidFill>
                  <a:srgbClr val="000000"/>
                </a:solidFill>
                <a:latin typeface="Outfit"/>
                <a:ea typeface="Outfit"/>
                <a:cs typeface="Outfit"/>
                <a:sym typeface="Outfit"/>
              </a:rPr>
              <a:t>Using callbacks</a:t>
            </a:r>
            <a:endParaRPr sz="1400" b="0" i="0" u="none" strike="noStrike" cap="none">
              <a:solidFill>
                <a:srgbClr val="000000"/>
              </a:solidFill>
              <a:latin typeface="Arial"/>
              <a:ea typeface="Arial"/>
              <a:cs typeface="Arial"/>
              <a:sym typeface="Arial"/>
            </a:endParaRPr>
          </a:p>
        </p:txBody>
      </p:sp>
      <p:sp>
        <p:nvSpPr>
          <p:cNvPr id="741" name="Google Shape;741;g36edbd7e285_0_204"/>
          <p:cNvSpPr txBox="1"/>
          <p:nvPr/>
        </p:nvSpPr>
        <p:spPr>
          <a:xfrm>
            <a:off x="16882846" y="9172575"/>
            <a:ext cx="376500" cy="800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Clr>
                <a:srgbClr val="000000"/>
              </a:buClr>
              <a:buSzPts val="5199"/>
              <a:buFont typeface="Arial"/>
              <a:buNone/>
            </a:pPr>
            <a:r>
              <a:rPr lang="en-US" sz="5199" b="1" i="0" u="none" strike="noStrike" cap="none">
                <a:solidFill>
                  <a:srgbClr val="F97141"/>
                </a:solidFill>
                <a:latin typeface="Outfit"/>
                <a:ea typeface="Outfit"/>
                <a:cs typeface="Outfit"/>
                <a:sym typeface="Outfit"/>
              </a:rPr>
              <a:t>&gt;</a:t>
            </a:r>
            <a:endParaRPr sz="1400" b="0" i="0" u="none" strike="noStrike" cap="none">
              <a:solidFill>
                <a:srgbClr val="000000"/>
              </a:solidFill>
              <a:latin typeface="Arial"/>
              <a:ea typeface="Arial"/>
              <a:cs typeface="Arial"/>
              <a:sym typeface="Arial"/>
            </a:endParaRPr>
          </a:p>
        </p:txBody>
      </p:sp>
      <p:sp>
        <p:nvSpPr>
          <p:cNvPr id="742" name="Google Shape;742;g36edbd7e285_0_204"/>
          <p:cNvSpPr txBox="1"/>
          <p:nvPr/>
        </p:nvSpPr>
        <p:spPr>
          <a:xfrm>
            <a:off x="1028700" y="9397050"/>
            <a:ext cx="864000"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dirty="0">
                <a:solidFill>
                  <a:srgbClr val="000000"/>
                </a:solidFill>
                <a:latin typeface="Outfit"/>
                <a:ea typeface="Outfit"/>
                <a:cs typeface="Outfit"/>
                <a:sym typeface="Outfit"/>
              </a:rPr>
              <a:t>Pg: 42</a:t>
            </a:r>
            <a:endParaRPr sz="1400" b="0" i="0" u="none" strike="noStrike" cap="none" dirty="0">
              <a:solidFill>
                <a:srgbClr val="000000"/>
              </a:solidFill>
              <a:latin typeface="Arial"/>
              <a:ea typeface="Arial"/>
              <a:cs typeface="Arial"/>
              <a:sym typeface="Arial"/>
            </a:endParaRPr>
          </a:p>
        </p:txBody>
      </p:sp>
      <p:sp>
        <p:nvSpPr>
          <p:cNvPr id="743" name="Google Shape;743;g36edbd7e285_0_204"/>
          <p:cNvSpPr txBox="1"/>
          <p:nvPr/>
        </p:nvSpPr>
        <p:spPr>
          <a:xfrm>
            <a:off x="1028700" y="441950"/>
            <a:ext cx="55191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Outfit"/>
                <a:ea typeface="Outfit"/>
                <a:cs typeface="Outfit"/>
                <a:sym typeface="Outfit"/>
              </a:rPr>
              <a:t>Getting started with PandaAGI</a:t>
            </a:r>
            <a:endParaRPr sz="1400" b="0" i="0" u="none" strike="noStrike" cap="none">
              <a:solidFill>
                <a:srgbClr val="000000"/>
              </a:solidFill>
              <a:latin typeface="Arial"/>
              <a:ea typeface="Arial"/>
              <a:cs typeface="Arial"/>
              <a:sym typeface="Arial"/>
            </a:endParaRPr>
          </a:p>
        </p:txBody>
      </p:sp>
      <p:sp>
        <p:nvSpPr>
          <p:cNvPr id="744" name="Google Shape;744;g36edbd7e285_0_204"/>
          <p:cNvSpPr txBox="1"/>
          <p:nvPr/>
        </p:nvSpPr>
        <p:spPr>
          <a:xfrm>
            <a:off x="1028700" y="4082725"/>
            <a:ext cx="6368100" cy="29547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Outfit"/>
                <a:ea typeface="Outfit"/>
                <a:cs typeface="Outfit"/>
                <a:sym typeface="Outfit"/>
              </a:rPr>
              <a:t>Given the </a:t>
            </a:r>
            <a:r>
              <a:rPr lang="en-US" sz="2400" b="1" i="0" u="none" strike="noStrike" cap="none">
                <a:solidFill>
                  <a:srgbClr val="000000"/>
                </a:solidFill>
                <a:latin typeface="Outfit"/>
                <a:ea typeface="Outfit"/>
                <a:cs typeface="Outfit"/>
                <a:sym typeface="Outfit"/>
              </a:rPr>
              <a:t>agentic nature of the annie models</a:t>
            </a:r>
            <a:r>
              <a:rPr lang="en-US" sz="2400" b="0" i="0" u="none" strike="noStrike" cap="none">
                <a:solidFill>
                  <a:srgbClr val="000000"/>
                </a:solidFill>
                <a:latin typeface="Outfit"/>
                <a:ea typeface="Outfit"/>
                <a:cs typeface="Outfit"/>
                <a:sym typeface="Outfit"/>
              </a:rPr>
              <a:t>, an event is fired every time a tool call starts of is completed.</a:t>
            </a:r>
            <a:endParaRPr sz="2400" b="0" i="0" u="none" strike="noStrike" cap="none">
              <a:solidFill>
                <a:srgbClr val="000000"/>
              </a:solidFill>
              <a:latin typeface="Outfit"/>
              <a:ea typeface="Outfit"/>
              <a:cs typeface="Outfit"/>
              <a:sym typeface="Outfit"/>
            </a:endParaRPr>
          </a:p>
          <a:p>
            <a:pPr marL="0" marR="0" lvl="0" indent="0" algn="l" rtl="0">
              <a:lnSpc>
                <a:spcPct val="139958"/>
              </a:lnSpc>
              <a:spcBef>
                <a:spcPts val="0"/>
              </a:spcBef>
              <a:spcAft>
                <a:spcPts val="0"/>
              </a:spcAft>
              <a:buClr>
                <a:srgbClr val="000000"/>
              </a:buClr>
              <a:buSzPts val="2400"/>
              <a:buFont typeface="Arial"/>
              <a:buNone/>
            </a:pPr>
            <a:endParaRPr sz="2400" b="0" i="0" u="none" strike="noStrike" cap="none">
              <a:solidFill>
                <a:srgbClr val="000000"/>
              </a:solidFill>
              <a:latin typeface="Outfit"/>
              <a:ea typeface="Outfit"/>
              <a:cs typeface="Outfit"/>
              <a:sym typeface="Outfit"/>
            </a:endParaRPr>
          </a:p>
          <a:p>
            <a:pPr marL="0" marR="0" lvl="0" indent="0" algn="l" rtl="0">
              <a:lnSpc>
                <a:spcPct val="139958"/>
              </a:lnSpc>
              <a:spcBef>
                <a:spcPts val="0"/>
              </a:spcBef>
              <a:spcAft>
                <a:spcPts val="0"/>
              </a:spcAft>
              <a:buClr>
                <a:srgbClr val="000000"/>
              </a:buClr>
              <a:buSzPts val="2400"/>
              <a:buFont typeface="Arial"/>
              <a:buNone/>
            </a:pPr>
            <a:r>
              <a:rPr lang="en-US" sz="2400" b="1" i="0" u="none" strike="noStrike" cap="none">
                <a:solidFill>
                  <a:srgbClr val="000000"/>
                </a:solidFill>
                <a:latin typeface="Outfit"/>
                <a:ea typeface="Outfit"/>
                <a:cs typeface="Outfit"/>
                <a:sym typeface="Outfit"/>
              </a:rPr>
              <a:t>Callbacks</a:t>
            </a:r>
            <a:r>
              <a:rPr lang="en-US" sz="2400" b="0" i="0" u="none" strike="noStrike" cap="none">
                <a:solidFill>
                  <a:srgbClr val="000000"/>
                </a:solidFill>
                <a:latin typeface="Outfit"/>
                <a:ea typeface="Outfit"/>
                <a:cs typeface="Outfit"/>
                <a:sym typeface="Outfit"/>
              </a:rPr>
              <a:t> are the best way to listen for specific events and run code accordingly.</a:t>
            </a:r>
            <a:endParaRPr sz="2400" b="0" i="0" u="none" strike="noStrike" cap="none">
              <a:solidFill>
                <a:srgbClr val="000000"/>
              </a:solidFill>
              <a:latin typeface="Outfit"/>
              <a:ea typeface="Outfit"/>
              <a:cs typeface="Outfit"/>
              <a:sym typeface="Outfit"/>
            </a:endParaRPr>
          </a:p>
        </p:txBody>
      </p:sp>
      <p:pic>
        <p:nvPicPr>
          <p:cNvPr id="745" name="Google Shape;745;g36edbd7e285_0_204" title="Source Code Image (30).png"/>
          <p:cNvPicPr preferRelativeResize="0"/>
          <p:nvPr/>
        </p:nvPicPr>
        <p:blipFill rotWithShape="1">
          <a:blip r:embed="rId3">
            <a:alphaModFix/>
          </a:blip>
          <a:srcRect t="7755" b="7755"/>
          <a:stretch/>
        </p:blipFill>
        <p:spPr>
          <a:xfrm>
            <a:off x="7396800" y="2283688"/>
            <a:ext cx="9862499" cy="683582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g36edbd7e285_0_184"/>
          <p:cNvSpPr txBox="1"/>
          <p:nvPr/>
        </p:nvSpPr>
        <p:spPr>
          <a:xfrm>
            <a:off x="1028700" y="3448725"/>
            <a:ext cx="6335400" cy="45057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Outfit"/>
                <a:ea typeface="Outfit"/>
                <a:cs typeface="Outfit"/>
                <a:sym typeface="Outfit"/>
              </a:rPr>
              <a:t>The easiest way to get started with</a:t>
            </a:r>
            <a:endParaRPr sz="2400" b="0" i="0" u="none" strike="noStrike" cap="none">
              <a:solidFill>
                <a:srgbClr val="000000"/>
              </a:solidFill>
              <a:latin typeface="Outfit"/>
              <a:ea typeface="Outfit"/>
              <a:cs typeface="Outfit"/>
              <a:sym typeface="Outfit"/>
            </a:endParaRPr>
          </a:p>
          <a:p>
            <a:pPr marL="0" marR="0" lvl="0" indent="0" algn="l"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Outfit"/>
                <a:ea typeface="Outfit"/>
                <a:cs typeface="Outfit"/>
                <a:sym typeface="Outfit"/>
              </a:rPr>
              <a:t>PandaAGI is </a:t>
            </a:r>
            <a:r>
              <a:rPr lang="en-US" sz="2400" b="1" i="0" u="none" strike="noStrike" cap="none">
                <a:solidFill>
                  <a:srgbClr val="000000"/>
                </a:solidFill>
                <a:latin typeface="Outfit"/>
                <a:ea typeface="Outfit"/>
                <a:cs typeface="Outfit"/>
                <a:sym typeface="Outfit"/>
              </a:rPr>
              <a:t>using the frontend + server provided in the example folder</a:t>
            </a:r>
            <a:r>
              <a:rPr lang="en-US" sz="2400" b="0" i="0" u="none" strike="noStrike" cap="none">
                <a:solidFill>
                  <a:srgbClr val="000000"/>
                </a:solidFill>
                <a:latin typeface="Outfit"/>
                <a:ea typeface="Outfit"/>
                <a:cs typeface="Outfit"/>
                <a:sym typeface="Outfit"/>
              </a:rPr>
              <a:t> of the repo, which offers a manus-like experience.</a:t>
            </a:r>
            <a:endParaRPr sz="2400" b="0" i="0" u="none" strike="noStrike" cap="none">
              <a:solidFill>
                <a:srgbClr val="000000"/>
              </a:solidFill>
              <a:latin typeface="Outfit"/>
              <a:ea typeface="Outfit"/>
              <a:cs typeface="Outfit"/>
              <a:sym typeface="Outfit"/>
            </a:endParaRPr>
          </a:p>
          <a:p>
            <a:pPr marL="0" marR="0" lvl="0" indent="0" algn="l" rtl="0">
              <a:lnSpc>
                <a:spcPct val="139958"/>
              </a:lnSpc>
              <a:spcBef>
                <a:spcPts val="0"/>
              </a:spcBef>
              <a:spcAft>
                <a:spcPts val="0"/>
              </a:spcAft>
              <a:buClr>
                <a:srgbClr val="000000"/>
              </a:buClr>
              <a:buSzPts val="2400"/>
              <a:buFont typeface="Arial"/>
              <a:buNone/>
            </a:pPr>
            <a:endParaRPr sz="2400" b="0" i="0" u="none" strike="noStrike" cap="none">
              <a:solidFill>
                <a:srgbClr val="000000"/>
              </a:solidFill>
              <a:latin typeface="Outfit"/>
              <a:ea typeface="Outfit"/>
              <a:cs typeface="Outfit"/>
              <a:sym typeface="Outfit"/>
            </a:endParaRPr>
          </a:p>
          <a:p>
            <a:pPr marL="0" marR="0" lvl="0" indent="0" algn="l"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Outfit"/>
                <a:ea typeface="Outfit"/>
                <a:cs typeface="Outfit"/>
                <a:sym typeface="Outfit"/>
              </a:rPr>
              <a:t>To do so:</a:t>
            </a:r>
            <a:endParaRPr sz="2400" b="0" i="0" u="none" strike="noStrike" cap="none">
              <a:solidFill>
                <a:srgbClr val="000000"/>
              </a:solidFill>
              <a:latin typeface="Outfit"/>
              <a:ea typeface="Outfit"/>
              <a:cs typeface="Outfit"/>
              <a:sym typeface="Outfit"/>
            </a:endParaRPr>
          </a:p>
          <a:p>
            <a:pPr marL="457200" marR="0" lvl="0" indent="-381000" algn="l" rtl="0">
              <a:lnSpc>
                <a:spcPct val="139958"/>
              </a:lnSpc>
              <a:spcBef>
                <a:spcPts val="0"/>
              </a:spcBef>
              <a:spcAft>
                <a:spcPts val="0"/>
              </a:spcAft>
              <a:buClr>
                <a:srgbClr val="000000"/>
              </a:buClr>
              <a:buSzPts val="2400"/>
              <a:buFont typeface="Outfit"/>
              <a:buChar char="●"/>
            </a:pPr>
            <a:r>
              <a:rPr lang="en-US" sz="2400" b="0" i="0" u="none" strike="noStrike" cap="none">
                <a:solidFill>
                  <a:srgbClr val="000000"/>
                </a:solidFill>
                <a:latin typeface="Outfit"/>
                <a:ea typeface="Outfit"/>
                <a:cs typeface="Outfit"/>
                <a:sym typeface="Outfit"/>
              </a:rPr>
              <a:t>clone the repo</a:t>
            </a:r>
            <a:endParaRPr sz="2400" b="0" i="0" u="none" strike="noStrike" cap="none">
              <a:solidFill>
                <a:srgbClr val="000000"/>
              </a:solidFill>
              <a:latin typeface="Outfit"/>
              <a:ea typeface="Outfit"/>
              <a:cs typeface="Outfit"/>
              <a:sym typeface="Outfit"/>
            </a:endParaRPr>
          </a:p>
          <a:p>
            <a:pPr marL="457200" marR="0" lvl="0" indent="-381000" algn="l" rtl="0">
              <a:lnSpc>
                <a:spcPct val="139958"/>
              </a:lnSpc>
              <a:spcBef>
                <a:spcPts val="0"/>
              </a:spcBef>
              <a:spcAft>
                <a:spcPts val="0"/>
              </a:spcAft>
              <a:buClr>
                <a:srgbClr val="000000"/>
              </a:buClr>
              <a:buSzPts val="2400"/>
              <a:buFont typeface="Outfit"/>
              <a:buChar char="●"/>
            </a:pPr>
            <a:r>
              <a:rPr lang="en-US" sz="2400" b="0" i="0" u="none" strike="noStrike" cap="none">
                <a:solidFill>
                  <a:srgbClr val="000000"/>
                </a:solidFill>
                <a:latin typeface="Outfit"/>
                <a:ea typeface="Outfit"/>
                <a:cs typeface="Outfit"/>
                <a:sym typeface="Outfit"/>
              </a:rPr>
              <a:t>`cd examples/ui`</a:t>
            </a:r>
            <a:endParaRPr sz="2400" b="0" i="0" u="none" strike="noStrike" cap="none">
              <a:solidFill>
                <a:srgbClr val="000000"/>
              </a:solidFill>
              <a:latin typeface="Outfit"/>
              <a:ea typeface="Outfit"/>
              <a:cs typeface="Outfit"/>
              <a:sym typeface="Outfit"/>
            </a:endParaRPr>
          </a:p>
          <a:p>
            <a:pPr marL="457200" marR="0" lvl="0" indent="-381000" algn="l" rtl="0">
              <a:lnSpc>
                <a:spcPct val="139958"/>
              </a:lnSpc>
              <a:spcBef>
                <a:spcPts val="0"/>
              </a:spcBef>
              <a:spcAft>
                <a:spcPts val="0"/>
              </a:spcAft>
              <a:buClr>
                <a:srgbClr val="000000"/>
              </a:buClr>
              <a:buSzPts val="2400"/>
              <a:buFont typeface="Outfit"/>
              <a:buChar char="●"/>
            </a:pPr>
            <a:r>
              <a:rPr lang="en-US" sz="2400" b="0" i="0" u="none" strike="noStrike" cap="none">
                <a:solidFill>
                  <a:srgbClr val="000000"/>
                </a:solidFill>
                <a:latin typeface="Outfit"/>
                <a:ea typeface="Outfit"/>
                <a:cs typeface="Outfit"/>
                <a:sym typeface="Outfit"/>
              </a:rPr>
              <a:t>`.start.sh`</a:t>
            </a:r>
            <a:endParaRPr sz="2400" b="0" i="0" u="none" strike="noStrike" cap="none">
              <a:solidFill>
                <a:srgbClr val="000000"/>
              </a:solidFill>
              <a:latin typeface="Outfit"/>
              <a:ea typeface="Outfit"/>
              <a:cs typeface="Outfit"/>
              <a:sym typeface="Outfit"/>
            </a:endParaRPr>
          </a:p>
        </p:txBody>
      </p:sp>
      <p:cxnSp>
        <p:nvCxnSpPr>
          <p:cNvPr id="752" name="Google Shape;752;g36edbd7e285_0_184"/>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753" name="Google Shape;753;g36edbd7e285_0_184"/>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754" name="Google Shape;754;g36edbd7e285_0_184"/>
          <p:cNvGrpSpPr/>
          <p:nvPr/>
        </p:nvGrpSpPr>
        <p:grpSpPr>
          <a:xfrm>
            <a:off x="16363515" y="505438"/>
            <a:ext cx="864045" cy="491490"/>
            <a:chOff x="63500" y="63500"/>
            <a:chExt cx="1728089" cy="982980"/>
          </a:xfrm>
        </p:grpSpPr>
        <p:sp>
          <p:nvSpPr>
            <p:cNvPr id="755" name="Google Shape;755;g36edbd7e285_0_184"/>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56" name="Google Shape;756;g36edbd7e285_0_184"/>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57" name="Google Shape;757;g36edbd7e285_0_184"/>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758" name="Google Shape;758;g36edbd7e285_0_184"/>
          <p:cNvSpPr txBox="1"/>
          <p:nvPr/>
        </p:nvSpPr>
        <p:spPr>
          <a:xfrm>
            <a:off x="1028700" y="1236625"/>
            <a:ext cx="8148000" cy="7695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5000"/>
              <a:buFont typeface="Arial"/>
              <a:buNone/>
            </a:pPr>
            <a:r>
              <a:rPr lang="en-US" sz="5000" b="1" i="0" u="none" strike="noStrike" cap="none">
                <a:solidFill>
                  <a:srgbClr val="000000"/>
                </a:solidFill>
                <a:latin typeface="Outfit"/>
                <a:ea typeface="Outfit"/>
                <a:cs typeface="Outfit"/>
                <a:sym typeface="Outfit"/>
              </a:rPr>
              <a:t>Starting the server</a:t>
            </a:r>
            <a:endParaRPr sz="1400" b="0" i="0" u="none" strike="noStrike" cap="none">
              <a:solidFill>
                <a:srgbClr val="000000"/>
              </a:solidFill>
              <a:latin typeface="Arial"/>
              <a:ea typeface="Arial"/>
              <a:cs typeface="Arial"/>
              <a:sym typeface="Arial"/>
            </a:endParaRPr>
          </a:p>
        </p:txBody>
      </p:sp>
      <p:sp>
        <p:nvSpPr>
          <p:cNvPr id="759" name="Google Shape;759;g36edbd7e285_0_184"/>
          <p:cNvSpPr txBox="1"/>
          <p:nvPr/>
        </p:nvSpPr>
        <p:spPr>
          <a:xfrm>
            <a:off x="16882846" y="9172575"/>
            <a:ext cx="376500" cy="800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Clr>
                <a:srgbClr val="000000"/>
              </a:buClr>
              <a:buSzPts val="5199"/>
              <a:buFont typeface="Arial"/>
              <a:buNone/>
            </a:pPr>
            <a:r>
              <a:rPr lang="en-US" sz="5199" b="1" i="0" u="none" strike="noStrike" cap="none">
                <a:solidFill>
                  <a:srgbClr val="F97141"/>
                </a:solidFill>
                <a:latin typeface="Outfit"/>
                <a:ea typeface="Outfit"/>
                <a:cs typeface="Outfit"/>
                <a:sym typeface="Outfit"/>
              </a:rPr>
              <a:t>&gt;</a:t>
            </a:r>
            <a:endParaRPr sz="1400" b="0" i="0" u="none" strike="noStrike" cap="none">
              <a:solidFill>
                <a:srgbClr val="000000"/>
              </a:solidFill>
              <a:latin typeface="Arial"/>
              <a:ea typeface="Arial"/>
              <a:cs typeface="Arial"/>
              <a:sym typeface="Arial"/>
            </a:endParaRPr>
          </a:p>
        </p:txBody>
      </p:sp>
      <p:sp>
        <p:nvSpPr>
          <p:cNvPr id="760" name="Google Shape;760;g36edbd7e285_0_184"/>
          <p:cNvSpPr txBox="1"/>
          <p:nvPr/>
        </p:nvSpPr>
        <p:spPr>
          <a:xfrm>
            <a:off x="1028700" y="9397050"/>
            <a:ext cx="1094100"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dirty="0">
                <a:solidFill>
                  <a:srgbClr val="000000"/>
                </a:solidFill>
                <a:latin typeface="Outfit"/>
                <a:ea typeface="Outfit"/>
                <a:cs typeface="Outfit"/>
                <a:sym typeface="Outfit"/>
              </a:rPr>
              <a:t>Pg: 43</a:t>
            </a:r>
            <a:endParaRPr sz="1400" b="0" i="0" u="none" strike="noStrike" cap="none" dirty="0">
              <a:solidFill>
                <a:srgbClr val="000000"/>
              </a:solidFill>
              <a:latin typeface="Arial"/>
              <a:ea typeface="Arial"/>
              <a:cs typeface="Arial"/>
              <a:sym typeface="Arial"/>
            </a:endParaRPr>
          </a:p>
        </p:txBody>
      </p:sp>
      <p:sp>
        <p:nvSpPr>
          <p:cNvPr id="761" name="Google Shape;761;g36edbd7e285_0_184"/>
          <p:cNvSpPr txBox="1"/>
          <p:nvPr/>
        </p:nvSpPr>
        <p:spPr>
          <a:xfrm>
            <a:off x="1028700" y="441950"/>
            <a:ext cx="55191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Outfit"/>
                <a:ea typeface="Outfit"/>
                <a:cs typeface="Outfit"/>
                <a:sym typeface="Outfit"/>
              </a:rPr>
              <a:t>Getting started with PandaAGI</a:t>
            </a:r>
            <a:endParaRPr sz="1400" b="0" i="0" u="none" strike="noStrike" cap="none">
              <a:solidFill>
                <a:srgbClr val="000000"/>
              </a:solidFill>
              <a:latin typeface="Arial"/>
              <a:ea typeface="Arial"/>
              <a:cs typeface="Arial"/>
              <a:sym typeface="Arial"/>
            </a:endParaRPr>
          </a:p>
        </p:txBody>
      </p:sp>
      <p:pic>
        <p:nvPicPr>
          <p:cNvPr id="762" name="Google Shape;762;g36edbd7e285_0_184" title="Screenshot 2025-07-14 at 09.05.43.png"/>
          <p:cNvPicPr preferRelativeResize="0"/>
          <p:nvPr/>
        </p:nvPicPr>
        <p:blipFill rotWithShape="1">
          <a:blip r:embed="rId3">
            <a:alphaModFix/>
          </a:blip>
          <a:srcRect/>
          <a:stretch/>
        </p:blipFill>
        <p:spPr>
          <a:xfrm>
            <a:off x="7435463" y="2818825"/>
            <a:ext cx="9823836" cy="564583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g36edbd7e285_0_346"/>
          <p:cNvSpPr txBox="1"/>
          <p:nvPr/>
        </p:nvSpPr>
        <p:spPr>
          <a:xfrm>
            <a:off x="1028700" y="3628300"/>
            <a:ext cx="6335400" cy="39885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Outfit"/>
                <a:ea typeface="Outfit"/>
                <a:cs typeface="Outfit"/>
                <a:sym typeface="Outfit"/>
              </a:rPr>
              <a:t>Without the need of any additional tool, </a:t>
            </a:r>
            <a:r>
              <a:rPr lang="en-US" sz="2400" b="1" i="0" u="none" strike="noStrike" cap="none">
                <a:solidFill>
                  <a:srgbClr val="000000"/>
                </a:solidFill>
                <a:latin typeface="Outfit"/>
                <a:ea typeface="Outfit"/>
                <a:cs typeface="Outfit"/>
                <a:sym typeface="Outfit"/>
              </a:rPr>
              <a:t>PandaAGI</a:t>
            </a:r>
            <a:r>
              <a:rPr lang="en-US" sz="2400" b="0" i="0" u="none" strike="noStrike" cap="none">
                <a:solidFill>
                  <a:srgbClr val="000000"/>
                </a:solidFill>
                <a:latin typeface="Outfit"/>
                <a:ea typeface="Outfit"/>
                <a:cs typeface="Outfit"/>
                <a:sym typeface="Outfit"/>
              </a:rPr>
              <a:t> </a:t>
            </a:r>
            <a:r>
              <a:rPr lang="en-US" sz="2400" b="1" i="0" u="none" strike="noStrike" cap="none">
                <a:solidFill>
                  <a:srgbClr val="000000"/>
                </a:solidFill>
                <a:latin typeface="Outfit"/>
                <a:ea typeface="Outfit"/>
                <a:cs typeface="Outfit"/>
                <a:sym typeface="Outfit"/>
              </a:rPr>
              <a:t>can generate a dashboard</a:t>
            </a:r>
            <a:r>
              <a:rPr lang="en-US" sz="2400" b="0" i="0" u="none" strike="noStrike" cap="none">
                <a:solidFill>
                  <a:srgbClr val="000000"/>
                </a:solidFill>
                <a:latin typeface="Outfit"/>
                <a:ea typeface="Outfit"/>
                <a:cs typeface="Outfit"/>
                <a:sym typeface="Outfit"/>
              </a:rPr>
              <a:t> starting from your csv or excel file.</a:t>
            </a:r>
            <a:endParaRPr sz="2400" b="0" i="0" u="none" strike="noStrike" cap="none">
              <a:solidFill>
                <a:srgbClr val="000000"/>
              </a:solidFill>
              <a:latin typeface="Outfit"/>
              <a:ea typeface="Outfit"/>
              <a:cs typeface="Outfit"/>
              <a:sym typeface="Outfit"/>
            </a:endParaRPr>
          </a:p>
          <a:p>
            <a:pPr marL="0" marR="0" lvl="0" indent="0" algn="l" rtl="0">
              <a:lnSpc>
                <a:spcPct val="139958"/>
              </a:lnSpc>
              <a:spcBef>
                <a:spcPts val="0"/>
              </a:spcBef>
              <a:spcAft>
                <a:spcPts val="0"/>
              </a:spcAft>
              <a:buClr>
                <a:srgbClr val="000000"/>
              </a:buClr>
              <a:buSzPts val="2400"/>
              <a:buFont typeface="Arial"/>
              <a:buNone/>
            </a:pPr>
            <a:endParaRPr sz="2400" b="0" i="0" u="none" strike="noStrike" cap="none">
              <a:solidFill>
                <a:srgbClr val="000000"/>
              </a:solidFill>
              <a:latin typeface="Outfit"/>
              <a:ea typeface="Outfit"/>
              <a:cs typeface="Outfit"/>
              <a:sym typeface="Outfit"/>
            </a:endParaRPr>
          </a:p>
          <a:p>
            <a:pPr marL="0" marR="0" lvl="0" indent="0" algn="l"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Outfit"/>
                <a:ea typeface="Outfit"/>
                <a:cs typeface="Outfit"/>
                <a:sym typeface="Outfit"/>
              </a:rPr>
              <a:t>It will:</a:t>
            </a:r>
            <a:endParaRPr sz="2400" b="0" i="0" u="none" strike="noStrike" cap="none">
              <a:solidFill>
                <a:srgbClr val="000000"/>
              </a:solidFill>
              <a:latin typeface="Outfit"/>
              <a:ea typeface="Outfit"/>
              <a:cs typeface="Outfit"/>
              <a:sym typeface="Outfit"/>
            </a:endParaRPr>
          </a:p>
          <a:p>
            <a:pPr marL="457200" marR="0" lvl="0" indent="-381000" algn="l" rtl="0">
              <a:lnSpc>
                <a:spcPct val="139958"/>
              </a:lnSpc>
              <a:spcBef>
                <a:spcPts val="0"/>
              </a:spcBef>
              <a:spcAft>
                <a:spcPts val="0"/>
              </a:spcAft>
              <a:buClr>
                <a:srgbClr val="000000"/>
              </a:buClr>
              <a:buSzPts val="2400"/>
              <a:buFont typeface="Outfit"/>
              <a:buChar char="●"/>
            </a:pPr>
            <a:r>
              <a:rPr lang="en-US" sz="2400" b="0" i="0" u="none" strike="noStrike" cap="none">
                <a:solidFill>
                  <a:srgbClr val="000000"/>
                </a:solidFill>
                <a:latin typeface="Outfit"/>
                <a:ea typeface="Outfit"/>
                <a:cs typeface="Outfit"/>
                <a:sym typeface="Outfit"/>
              </a:rPr>
              <a:t>write a python script to analyze your data</a:t>
            </a:r>
            <a:endParaRPr sz="2400" b="0" i="0" u="none" strike="noStrike" cap="none">
              <a:solidFill>
                <a:srgbClr val="000000"/>
              </a:solidFill>
              <a:latin typeface="Outfit"/>
              <a:ea typeface="Outfit"/>
              <a:cs typeface="Outfit"/>
              <a:sym typeface="Outfit"/>
            </a:endParaRPr>
          </a:p>
          <a:p>
            <a:pPr marL="457200" marR="0" lvl="0" indent="-381000" algn="l" rtl="0">
              <a:lnSpc>
                <a:spcPct val="139958"/>
              </a:lnSpc>
              <a:spcBef>
                <a:spcPts val="0"/>
              </a:spcBef>
              <a:spcAft>
                <a:spcPts val="0"/>
              </a:spcAft>
              <a:buClr>
                <a:srgbClr val="000000"/>
              </a:buClr>
              <a:buSzPts val="2400"/>
              <a:buFont typeface="Outfit"/>
              <a:buChar char="●"/>
            </a:pPr>
            <a:r>
              <a:rPr lang="en-US" sz="2400" b="0" i="0" u="none" strike="noStrike" cap="none">
                <a:solidFill>
                  <a:srgbClr val="000000"/>
                </a:solidFill>
                <a:latin typeface="Outfit"/>
                <a:ea typeface="Outfit"/>
                <a:cs typeface="Outfit"/>
                <a:sym typeface="Outfit"/>
              </a:rPr>
              <a:t>create html, css and javascript files</a:t>
            </a:r>
            <a:endParaRPr sz="2400" b="0" i="0" u="none" strike="noStrike" cap="none">
              <a:solidFill>
                <a:srgbClr val="000000"/>
              </a:solidFill>
              <a:latin typeface="Outfit"/>
              <a:ea typeface="Outfit"/>
              <a:cs typeface="Outfit"/>
              <a:sym typeface="Outfit"/>
            </a:endParaRPr>
          </a:p>
          <a:p>
            <a:pPr marL="457200" marR="0" lvl="0" indent="-381000" algn="l" rtl="0">
              <a:lnSpc>
                <a:spcPct val="139958"/>
              </a:lnSpc>
              <a:spcBef>
                <a:spcPts val="0"/>
              </a:spcBef>
              <a:spcAft>
                <a:spcPts val="0"/>
              </a:spcAft>
              <a:buClr>
                <a:srgbClr val="000000"/>
              </a:buClr>
              <a:buSzPts val="2400"/>
              <a:buFont typeface="Outfit"/>
              <a:buChar char="●"/>
            </a:pPr>
            <a:r>
              <a:rPr lang="en-US" sz="2400" b="0" i="0" u="none" strike="noStrike" cap="none">
                <a:solidFill>
                  <a:srgbClr val="000000"/>
                </a:solidFill>
                <a:latin typeface="Outfit"/>
                <a:ea typeface="Outfit"/>
                <a:cs typeface="Outfit"/>
                <a:sym typeface="Outfit"/>
              </a:rPr>
              <a:t>start a server to visualize them correctly</a:t>
            </a:r>
            <a:endParaRPr sz="2400" b="0" i="0" u="none" strike="noStrike" cap="none">
              <a:solidFill>
                <a:srgbClr val="000000"/>
              </a:solidFill>
              <a:latin typeface="Outfit"/>
              <a:ea typeface="Outfit"/>
              <a:cs typeface="Outfit"/>
              <a:sym typeface="Outfit"/>
            </a:endParaRPr>
          </a:p>
        </p:txBody>
      </p:sp>
      <p:cxnSp>
        <p:nvCxnSpPr>
          <p:cNvPr id="769" name="Google Shape;769;g36edbd7e285_0_346"/>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770" name="Google Shape;770;g36edbd7e285_0_346"/>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771" name="Google Shape;771;g36edbd7e285_0_346"/>
          <p:cNvGrpSpPr/>
          <p:nvPr/>
        </p:nvGrpSpPr>
        <p:grpSpPr>
          <a:xfrm>
            <a:off x="16363515" y="505438"/>
            <a:ext cx="864045" cy="491490"/>
            <a:chOff x="63500" y="63500"/>
            <a:chExt cx="1728089" cy="982980"/>
          </a:xfrm>
        </p:grpSpPr>
        <p:sp>
          <p:nvSpPr>
            <p:cNvPr id="772" name="Google Shape;772;g36edbd7e285_0_346"/>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73" name="Google Shape;773;g36edbd7e285_0_346"/>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74" name="Google Shape;774;g36edbd7e285_0_346"/>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775" name="Google Shape;775;g36edbd7e285_0_346"/>
          <p:cNvSpPr txBox="1"/>
          <p:nvPr/>
        </p:nvSpPr>
        <p:spPr>
          <a:xfrm>
            <a:off x="1028700" y="1236625"/>
            <a:ext cx="10254300" cy="7695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5000"/>
              <a:buFont typeface="Arial"/>
              <a:buNone/>
            </a:pPr>
            <a:r>
              <a:rPr lang="en-US" sz="5000" b="1" i="0" u="none" strike="noStrike" cap="none">
                <a:solidFill>
                  <a:schemeClr val="dk1"/>
                </a:solidFill>
                <a:latin typeface="Outfit"/>
                <a:ea typeface="Outfit"/>
                <a:cs typeface="Outfit"/>
                <a:sym typeface="Outfit"/>
              </a:rPr>
              <a:t>Example #1: building a dashboard</a:t>
            </a:r>
            <a:endParaRPr sz="5000" b="1" i="0" u="none" strike="noStrike" cap="none">
              <a:solidFill>
                <a:srgbClr val="000000"/>
              </a:solidFill>
              <a:latin typeface="Outfit"/>
              <a:ea typeface="Outfit"/>
              <a:cs typeface="Outfit"/>
              <a:sym typeface="Outfit"/>
            </a:endParaRPr>
          </a:p>
        </p:txBody>
      </p:sp>
      <p:sp>
        <p:nvSpPr>
          <p:cNvPr id="776" name="Google Shape;776;g36edbd7e285_0_346"/>
          <p:cNvSpPr txBox="1"/>
          <p:nvPr/>
        </p:nvSpPr>
        <p:spPr>
          <a:xfrm>
            <a:off x="16882846" y="9172575"/>
            <a:ext cx="376500" cy="800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Clr>
                <a:srgbClr val="000000"/>
              </a:buClr>
              <a:buSzPts val="5199"/>
              <a:buFont typeface="Arial"/>
              <a:buNone/>
            </a:pPr>
            <a:r>
              <a:rPr lang="en-US" sz="5199" b="1" i="0" u="none" strike="noStrike" cap="none">
                <a:solidFill>
                  <a:srgbClr val="F97141"/>
                </a:solidFill>
                <a:latin typeface="Outfit"/>
                <a:ea typeface="Outfit"/>
                <a:cs typeface="Outfit"/>
                <a:sym typeface="Outfit"/>
              </a:rPr>
              <a:t>&gt;</a:t>
            </a:r>
            <a:endParaRPr sz="1400" b="0" i="0" u="none" strike="noStrike" cap="none">
              <a:solidFill>
                <a:srgbClr val="000000"/>
              </a:solidFill>
              <a:latin typeface="Arial"/>
              <a:ea typeface="Arial"/>
              <a:cs typeface="Arial"/>
              <a:sym typeface="Arial"/>
            </a:endParaRPr>
          </a:p>
        </p:txBody>
      </p:sp>
      <p:sp>
        <p:nvSpPr>
          <p:cNvPr id="777" name="Google Shape;777;g36edbd7e285_0_346"/>
          <p:cNvSpPr txBox="1"/>
          <p:nvPr/>
        </p:nvSpPr>
        <p:spPr>
          <a:xfrm>
            <a:off x="1028700" y="9397050"/>
            <a:ext cx="1094100"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dirty="0">
                <a:solidFill>
                  <a:srgbClr val="000000"/>
                </a:solidFill>
                <a:latin typeface="Outfit"/>
                <a:ea typeface="Outfit"/>
                <a:cs typeface="Outfit"/>
                <a:sym typeface="Outfit"/>
              </a:rPr>
              <a:t>Pg: 44</a:t>
            </a:r>
            <a:endParaRPr sz="1400" b="0" i="0" u="none" strike="noStrike" cap="none" dirty="0">
              <a:solidFill>
                <a:srgbClr val="000000"/>
              </a:solidFill>
              <a:latin typeface="Arial"/>
              <a:ea typeface="Arial"/>
              <a:cs typeface="Arial"/>
              <a:sym typeface="Arial"/>
            </a:endParaRPr>
          </a:p>
        </p:txBody>
      </p:sp>
      <p:sp>
        <p:nvSpPr>
          <p:cNvPr id="778" name="Google Shape;778;g36edbd7e285_0_346"/>
          <p:cNvSpPr txBox="1"/>
          <p:nvPr/>
        </p:nvSpPr>
        <p:spPr>
          <a:xfrm>
            <a:off x="1028700" y="441950"/>
            <a:ext cx="55191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Outfit"/>
                <a:ea typeface="Outfit"/>
                <a:cs typeface="Outfit"/>
                <a:sym typeface="Outfit"/>
              </a:rPr>
              <a:t>Getting started with PandaAGI</a:t>
            </a:r>
            <a:endParaRPr sz="1400" b="0" i="0" u="none" strike="noStrike" cap="none">
              <a:solidFill>
                <a:srgbClr val="000000"/>
              </a:solidFill>
              <a:latin typeface="Arial"/>
              <a:ea typeface="Arial"/>
              <a:cs typeface="Arial"/>
              <a:sym typeface="Arial"/>
            </a:endParaRPr>
          </a:p>
        </p:txBody>
      </p:sp>
      <p:pic>
        <p:nvPicPr>
          <p:cNvPr id="779" name="Google Shape;779;g36edbd7e285_0_346" title="Screenshot 2025-07-14 at 09.07.04.png"/>
          <p:cNvPicPr preferRelativeResize="0"/>
          <p:nvPr/>
        </p:nvPicPr>
        <p:blipFill rotWithShape="1">
          <a:blip r:embed="rId3">
            <a:alphaModFix/>
          </a:blip>
          <a:srcRect/>
          <a:stretch/>
        </p:blipFill>
        <p:spPr>
          <a:xfrm>
            <a:off x="7435475" y="2818825"/>
            <a:ext cx="9823826" cy="560745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g36edbd7e285_0_364"/>
          <p:cNvSpPr txBox="1"/>
          <p:nvPr/>
        </p:nvSpPr>
        <p:spPr>
          <a:xfrm>
            <a:off x="1028700" y="3369700"/>
            <a:ext cx="6335400" cy="45057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chemeClr val="dk1"/>
              </a:buClr>
              <a:buSzPts val="1100"/>
              <a:buFont typeface="Arial"/>
              <a:buNone/>
            </a:pPr>
            <a:r>
              <a:rPr lang="en-US" sz="2400" b="0" i="0" u="none" strike="noStrike" cap="none">
                <a:solidFill>
                  <a:schemeClr val="dk1"/>
                </a:solidFill>
                <a:latin typeface="Outfit"/>
                <a:ea typeface="Outfit"/>
                <a:cs typeface="Outfit"/>
                <a:sym typeface="Outfit"/>
              </a:rPr>
              <a:t>Similarly, PandaAGI can </a:t>
            </a:r>
            <a:r>
              <a:rPr lang="en-US" sz="2400" b="1" i="0" u="none" strike="noStrike" cap="none">
                <a:solidFill>
                  <a:schemeClr val="dk1"/>
                </a:solidFill>
                <a:latin typeface="Outfit"/>
                <a:ea typeface="Outfit"/>
                <a:cs typeface="Outfit"/>
                <a:sym typeface="Outfit"/>
              </a:rPr>
              <a:t>create a simple and nice-looking landing page</a:t>
            </a:r>
            <a:r>
              <a:rPr lang="en-US" sz="2400" b="0" i="0" u="none" strike="noStrike" cap="none">
                <a:solidFill>
                  <a:schemeClr val="dk1"/>
                </a:solidFill>
                <a:latin typeface="Outfit"/>
                <a:ea typeface="Outfit"/>
                <a:cs typeface="Outfit"/>
                <a:sym typeface="Outfit"/>
              </a:rPr>
              <a:t> based on the user description.</a:t>
            </a:r>
            <a:endParaRPr sz="2400" b="0" i="0" u="none" strike="noStrike" cap="none">
              <a:solidFill>
                <a:schemeClr val="dk1"/>
              </a:solidFill>
              <a:latin typeface="Outfit"/>
              <a:ea typeface="Outfit"/>
              <a:cs typeface="Outfit"/>
              <a:sym typeface="Outfit"/>
            </a:endParaRPr>
          </a:p>
          <a:p>
            <a:pPr marL="0" marR="0" lvl="0" indent="0" algn="l" rtl="0">
              <a:lnSpc>
                <a:spcPct val="139958"/>
              </a:lnSpc>
              <a:spcBef>
                <a:spcPts val="0"/>
              </a:spcBef>
              <a:spcAft>
                <a:spcPts val="0"/>
              </a:spcAft>
              <a:buClr>
                <a:schemeClr val="dk1"/>
              </a:buClr>
              <a:buSzPts val="1100"/>
              <a:buFont typeface="Arial"/>
              <a:buNone/>
            </a:pPr>
            <a:endParaRPr sz="2400" b="0" i="0" u="none" strike="noStrike" cap="none">
              <a:solidFill>
                <a:schemeClr val="dk1"/>
              </a:solidFill>
              <a:latin typeface="Outfit"/>
              <a:ea typeface="Outfit"/>
              <a:cs typeface="Outfit"/>
              <a:sym typeface="Outfit"/>
            </a:endParaRPr>
          </a:p>
          <a:p>
            <a:pPr marL="0" marR="0" lvl="0" indent="0" algn="l" rtl="0">
              <a:lnSpc>
                <a:spcPct val="139958"/>
              </a:lnSpc>
              <a:spcBef>
                <a:spcPts val="0"/>
              </a:spcBef>
              <a:spcAft>
                <a:spcPts val="0"/>
              </a:spcAft>
              <a:buClr>
                <a:schemeClr val="dk1"/>
              </a:buClr>
              <a:buSzPts val="1100"/>
              <a:buFont typeface="Arial"/>
              <a:buNone/>
            </a:pPr>
            <a:r>
              <a:rPr lang="en-US" sz="2400" b="0" i="0" u="none" strike="noStrike" cap="none">
                <a:solidFill>
                  <a:schemeClr val="dk1"/>
                </a:solidFill>
                <a:latin typeface="Outfit"/>
                <a:ea typeface="Outfit"/>
                <a:cs typeface="Outfit"/>
                <a:sym typeface="Outfit"/>
              </a:rPr>
              <a:t>It will:</a:t>
            </a:r>
            <a:endParaRPr sz="2400" b="0" i="0" u="none" strike="noStrike" cap="none">
              <a:solidFill>
                <a:schemeClr val="dk1"/>
              </a:solidFill>
              <a:latin typeface="Outfit"/>
              <a:ea typeface="Outfit"/>
              <a:cs typeface="Outfit"/>
              <a:sym typeface="Outfit"/>
            </a:endParaRPr>
          </a:p>
          <a:p>
            <a:pPr marL="457200" marR="0" lvl="0" indent="-381000" algn="l" rtl="0">
              <a:lnSpc>
                <a:spcPct val="139958"/>
              </a:lnSpc>
              <a:spcBef>
                <a:spcPts val="0"/>
              </a:spcBef>
              <a:spcAft>
                <a:spcPts val="0"/>
              </a:spcAft>
              <a:buClr>
                <a:schemeClr val="dk1"/>
              </a:buClr>
              <a:buSzPts val="2400"/>
              <a:buFont typeface="Outfit"/>
              <a:buChar char="●"/>
            </a:pPr>
            <a:r>
              <a:rPr lang="en-US" sz="2400" b="0" i="0" u="none" strike="noStrike" cap="none">
                <a:solidFill>
                  <a:schemeClr val="dk1"/>
                </a:solidFill>
                <a:latin typeface="Outfit"/>
                <a:ea typeface="Outfit"/>
                <a:cs typeface="Outfit"/>
                <a:sym typeface="Outfit"/>
              </a:rPr>
              <a:t>understand the user requirements and create a plan</a:t>
            </a:r>
            <a:endParaRPr sz="2400" b="0" i="0" u="none" strike="noStrike" cap="none">
              <a:solidFill>
                <a:schemeClr val="dk1"/>
              </a:solidFill>
              <a:latin typeface="Outfit"/>
              <a:ea typeface="Outfit"/>
              <a:cs typeface="Outfit"/>
              <a:sym typeface="Outfit"/>
            </a:endParaRPr>
          </a:p>
          <a:p>
            <a:pPr marL="457200" marR="0" lvl="0" indent="-381000" algn="l" rtl="0">
              <a:lnSpc>
                <a:spcPct val="139958"/>
              </a:lnSpc>
              <a:spcBef>
                <a:spcPts val="0"/>
              </a:spcBef>
              <a:spcAft>
                <a:spcPts val="0"/>
              </a:spcAft>
              <a:buClr>
                <a:schemeClr val="dk1"/>
              </a:buClr>
              <a:buSzPts val="2400"/>
              <a:buFont typeface="Outfit"/>
              <a:buChar char="●"/>
            </a:pPr>
            <a:r>
              <a:rPr lang="en-US" sz="2400" b="0" i="0" u="none" strike="noStrike" cap="none">
                <a:solidFill>
                  <a:schemeClr val="dk1"/>
                </a:solidFill>
                <a:latin typeface="Outfit"/>
                <a:ea typeface="Outfit"/>
                <a:cs typeface="Outfit"/>
                <a:sym typeface="Outfit"/>
              </a:rPr>
              <a:t>generate html, css and javascript files</a:t>
            </a:r>
            <a:endParaRPr sz="2400" b="0" i="0" u="none" strike="noStrike" cap="none">
              <a:solidFill>
                <a:schemeClr val="dk1"/>
              </a:solidFill>
              <a:latin typeface="Outfit"/>
              <a:ea typeface="Outfit"/>
              <a:cs typeface="Outfit"/>
              <a:sym typeface="Outfit"/>
            </a:endParaRPr>
          </a:p>
          <a:p>
            <a:pPr marL="457200" marR="0" lvl="0" indent="-381000" algn="l" rtl="0">
              <a:lnSpc>
                <a:spcPct val="139958"/>
              </a:lnSpc>
              <a:spcBef>
                <a:spcPts val="0"/>
              </a:spcBef>
              <a:spcAft>
                <a:spcPts val="0"/>
              </a:spcAft>
              <a:buClr>
                <a:schemeClr val="dk1"/>
              </a:buClr>
              <a:buSzPts val="2400"/>
              <a:buFont typeface="Outfit"/>
              <a:buChar char="●"/>
            </a:pPr>
            <a:r>
              <a:rPr lang="en-US" sz="2400" b="0" i="0" u="none" strike="noStrike" cap="none">
                <a:solidFill>
                  <a:schemeClr val="dk1"/>
                </a:solidFill>
                <a:latin typeface="Outfit"/>
                <a:ea typeface="Outfit"/>
                <a:cs typeface="Outfit"/>
                <a:sym typeface="Outfit"/>
              </a:rPr>
              <a:t>serve them</a:t>
            </a:r>
            <a:endParaRPr sz="2400" b="0" i="0" u="none" strike="noStrike" cap="none">
              <a:solidFill>
                <a:srgbClr val="000000"/>
              </a:solidFill>
              <a:latin typeface="Outfit"/>
              <a:ea typeface="Outfit"/>
              <a:cs typeface="Outfit"/>
              <a:sym typeface="Outfit"/>
            </a:endParaRPr>
          </a:p>
        </p:txBody>
      </p:sp>
      <p:cxnSp>
        <p:nvCxnSpPr>
          <p:cNvPr id="786" name="Google Shape;786;g36edbd7e285_0_364"/>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787" name="Google Shape;787;g36edbd7e285_0_364"/>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788" name="Google Shape;788;g36edbd7e285_0_364"/>
          <p:cNvGrpSpPr/>
          <p:nvPr/>
        </p:nvGrpSpPr>
        <p:grpSpPr>
          <a:xfrm>
            <a:off x="16363515" y="505438"/>
            <a:ext cx="864045" cy="491490"/>
            <a:chOff x="63500" y="63500"/>
            <a:chExt cx="1728089" cy="982980"/>
          </a:xfrm>
        </p:grpSpPr>
        <p:sp>
          <p:nvSpPr>
            <p:cNvPr id="789" name="Google Shape;789;g36edbd7e285_0_364"/>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90" name="Google Shape;790;g36edbd7e285_0_364"/>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91" name="Google Shape;791;g36edbd7e285_0_364"/>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792" name="Google Shape;792;g36edbd7e285_0_364"/>
          <p:cNvSpPr txBox="1"/>
          <p:nvPr/>
        </p:nvSpPr>
        <p:spPr>
          <a:xfrm>
            <a:off x="1028700" y="1236625"/>
            <a:ext cx="12703500" cy="7695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5000"/>
              <a:buFont typeface="Arial"/>
              <a:buNone/>
            </a:pPr>
            <a:r>
              <a:rPr lang="en-US" sz="5000" b="1" i="0" u="none" strike="noStrike" cap="none">
                <a:solidFill>
                  <a:schemeClr val="dk1"/>
                </a:solidFill>
                <a:latin typeface="Outfit"/>
                <a:ea typeface="Outfit"/>
                <a:cs typeface="Outfit"/>
                <a:sym typeface="Outfit"/>
              </a:rPr>
              <a:t>Example #2: creating a simple landing page</a:t>
            </a:r>
            <a:endParaRPr sz="5000" b="1" i="0" u="none" strike="noStrike" cap="none">
              <a:solidFill>
                <a:schemeClr val="dk1"/>
              </a:solidFill>
              <a:latin typeface="Outfit"/>
              <a:ea typeface="Outfit"/>
              <a:cs typeface="Outfit"/>
              <a:sym typeface="Outfit"/>
            </a:endParaRPr>
          </a:p>
        </p:txBody>
      </p:sp>
      <p:sp>
        <p:nvSpPr>
          <p:cNvPr id="793" name="Google Shape;793;g36edbd7e285_0_364"/>
          <p:cNvSpPr txBox="1"/>
          <p:nvPr/>
        </p:nvSpPr>
        <p:spPr>
          <a:xfrm>
            <a:off x="16882846" y="9172575"/>
            <a:ext cx="376500" cy="800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Clr>
                <a:srgbClr val="000000"/>
              </a:buClr>
              <a:buSzPts val="5199"/>
              <a:buFont typeface="Arial"/>
              <a:buNone/>
            </a:pPr>
            <a:r>
              <a:rPr lang="en-US" sz="5199" b="1" i="0" u="none" strike="noStrike" cap="none">
                <a:solidFill>
                  <a:srgbClr val="F97141"/>
                </a:solidFill>
                <a:latin typeface="Outfit"/>
                <a:ea typeface="Outfit"/>
                <a:cs typeface="Outfit"/>
                <a:sym typeface="Outfit"/>
              </a:rPr>
              <a:t>&gt;</a:t>
            </a:r>
            <a:endParaRPr sz="1400" b="0" i="0" u="none" strike="noStrike" cap="none">
              <a:solidFill>
                <a:srgbClr val="000000"/>
              </a:solidFill>
              <a:latin typeface="Arial"/>
              <a:ea typeface="Arial"/>
              <a:cs typeface="Arial"/>
              <a:sym typeface="Arial"/>
            </a:endParaRPr>
          </a:p>
        </p:txBody>
      </p:sp>
      <p:sp>
        <p:nvSpPr>
          <p:cNvPr id="794" name="Google Shape;794;g36edbd7e285_0_364"/>
          <p:cNvSpPr txBox="1"/>
          <p:nvPr/>
        </p:nvSpPr>
        <p:spPr>
          <a:xfrm>
            <a:off x="1028700" y="9397050"/>
            <a:ext cx="947100"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dirty="0">
                <a:solidFill>
                  <a:srgbClr val="000000"/>
                </a:solidFill>
                <a:latin typeface="Outfit"/>
                <a:ea typeface="Outfit"/>
                <a:cs typeface="Outfit"/>
                <a:sym typeface="Outfit"/>
              </a:rPr>
              <a:t>Pg: 45</a:t>
            </a:r>
            <a:endParaRPr sz="1400" b="0" i="0" u="none" strike="noStrike" cap="none" dirty="0">
              <a:solidFill>
                <a:srgbClr val="000000"/>
              </a:solidFill>
              <a:latin typeface="Arial"/>
              <a:ea typeface="Arial"/>
              <a:cs typeface="Arial"/>
              <a:sym typeface="Arial"/>
            </a:endParaRPr>
          </a:p>
        </p:txBody>
      </p:sp>
      <p:sp>
        <p:nvSpPr>
          <p:cNvPr id="795" name="Google Shape;795;g36edbd7e285_0_364"/>
          <p:cNvSpPr txBox="1"/>
          <p:nvPr/>
        </p:nvSpPr>
        <p:spPr>
          <a:xfrm>
            <a:off x="1028700" y="441950"/>
            <a:ext cx="55191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Outfit"/>
                <a:ea typeface="Outfit"/>
                <a:cs typeface="Outfit"/>
                <a:sym typeface="Outfit"/>
              </a:rPr>
              <a:t>Getting started with PandaAGI</a:t>
            </a:r>
            <a:endParaRPr sz="1400" b="0" i="0" u="none" strike="noStrike" cap="none">
              <a:solidFill>
                <a:srgbClr val="000000"/>
              </a:solidFill>
              <a:latin typeface="Arial"/>
              <a:ea typeface="Arial"/>
              <a:cs typeface="Arial"/>
              <a:sym typeface="Arial"/>
            </a:endParaRPr>
          </a:p>
        </p:txBody>
      </p:sp>
      <p:pic>
        <p:nvPicPr>
          <p:cNvPr id="796" name="Google Shape;796;g36edbd7e285_0_364" title="Screenshot 2025-07-14 at 09.11.47.png"/>
          <p:cNvPicPr preferRelativeResize="0"/>
          <p:nvPr/>
        </p:nvPicPr>
        <p:blipFill rotWithShape="1">
          <a:blip r:embed="rId3">
            <a:alphaModFix/>
          </a:blip>
          <a:srcRect t="592" b="591"/>
          <a:stretch/>
        </p:blipFill>
        <p:spPr>
          <a:xfrm>
            <a:off x="7435525" y="2965775"/>
            <a:ext cx="9823826" cy="560745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g36edbd7e285_0_252"/>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35917" r="-20124" b="-1455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02" name="Google Shape;802;g36edbd7e285_0_252"/>
          <p:cNvSpPr txBox="1"/>
          <p:nvPr/>
        </p:nvSpPr>
        <p:spPr>
          <a:xfrm>
            <a:off x="1028700" y="4479925"/>
            <a:ext cx="13046400" cy="2154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6999"/>
              <a:buFont typeface="Arial"/>
              <a:buNone/>
            </a:pPr>
            <a:r>
              <a:rPr lang="en-US" sz="6999" b="0" i="0" u="none" strike="noStrike" cap="none">
                <a:solidFill>
                  <a:srgbClr val="FFFFFF"/>
                </a:solidFill>
                <a:latin typeface="Outfit"/>
                <a:ea typeface="Outfit"/>
                <a:cs typeface="Outfit"/>
                <a:sym typeface="Outfit"/>
              </a:rPr>
              <a:t>Section 07: The next frontier of agentic AI</a:t>
            </a:r>
            <a:endParaRPr sz="6999" b="0" i="0" u="none" strike="noStrike" cap="none">
              <a:solidFill>
                <a:srgbClr val="FFFFFF"/>
              </a:solidFill>
              <a:latin typeface="Outfit"/>
              <a:ea typeface="Outfit"/>
              <a:cs typeface="Outfit"/>
              <a:sym typeface="Outfit"/>
            </a:endParaRPr>
          </a:p>
        </p:txBody>
      </p:sp>
      <p:cxnSp>
        <p:nvCxnSpPr>
          <p:cNvPr id="803" name="Google Shape;803;g36edbd7e285_0_252"/>
          <p:cNvCxnSpPr/>
          <p:nvPr/>
        </p:nvCxnSpPr>
        <p:spPr>
          <a:xfrm>
            <a:off x="1028700" y="4271210"/>
            <a:ext cx="11361300" cy="0"/>
          </a:xfrm>
          <a:prstGeom prst="straightConnector1">
            <a:avLst/>
          </a:prstGeom>
          <a:noFill/>
          <a:ln w="38100" cap="flat" cmpd="sng">
            <a:solidFill>
              <a:srgbClr val="FFFFFF"/>
            </a:solidFill>
            <a:prstDash val="solid"/>
            <a:round/>
            <a:headEnd type="none" w="sm" len="sm"/>
            <a:tailEnd type="none" w="sm" len="sm"/>
          </a:ln>
        </p:spPr>
      </p:cxnSp>
      <p:sp>
        <p:nvSpPr>
          <p:cNvPr id="804" name="Google Shape;804;g36edbd7e285_0_252"/>
          <p:cNvSpPr/>
          <p:nvPr/>
        </p:nvSpPr>
        <p:spPr>
          <a:xfrm>
            <a:off x="15224028" y="312480"/>
            <a:ext cx="2035272" cy="716220"/>
          </a:xfrm>
          <a:custGeom>
            <a:avLst/>
            <a:gdLst/>
            <a:ahLst/>
            <a:cxnLst/>
            <a:rect l="l" t="t" r="r" b="b"/>
            <a:pathLst>
              <a:path w="2035272" h="716220" extrusionOk="0">
                <a:moveTo>
                  <a:pt x="0" y="0"/>
                </a:moveTo>
                <a:lnTo>
                  <a:pt x="2035272" y="0"/>
                </a:lnTo>
                <a:lnTo>
                  <a:pt x="2035272" y="716220"/>
                </a:lnTo>
                <a:lnTo>
                  <a:pt x="0" y="716220"/>
                </a:lnTo>
                <a:lnTo>
                  <a:pt x="0" y="0"/>
                </a:lnTo>
                <a:close/>
              </a:path>
            </a:pathLst>
          </a:custGeom>
          <a:blipFill rotWithShape="1">
            <a:blip r:embed="rId4">
              <a:alphaModFix/>
            </a:blip>
            <a:stretch>
              <a:fillRect l="-29715" t="-66094" r="-27794" b="-85560"/>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cxnSp>
        <p:nvCxnSpPr>
          <p:cNvPr id="810" name="Google Shape;810;g36edbd7e285_0_85"/>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811" name="Google Shape;811;g36edbd7e285_0_85"/>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812" name="Google Shape;812;g36edbd7e285_0_85"/>
          <p:cNvGrpSpPr/>
          <p:nvPr/>
        </p:nvGrpSpPr>
        <p:grpSpPr>
          <a:xfrm>
            <a:off x="16363515" y="505438"/>
            <a:ext cx="864045" cy="491490"/>
            <a:chOff x="63500" y="63500"/>
            <a:chExt cx="1728089" cy="982980"/>
          </a:xfrm>
        </p:grpSpPr>
        <p:sp>
          <p:nvSpPr>
            <p:cNvPr id="813" name="Google Shape;813;g36edbd7e285_0_85"/>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14" name="Google Shape;814;g36edbd7e285_0_85"/>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15" name="Google Shape;815;g36edbd7e285_0_85"/>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816" name="Google Shape;816;g36edbd7e285_0_85"/>
          <p:cNvSpPr txBox="1"/>
          <p:nvPr/>
        </p:nvSpPr>
        <p:spPr>
          <a:xfrm>
            <a:off x="1028700" y="1236625"/>
            <a:ext cx="7053900" cy="7695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5000"/>
              <a:buFont typeface="Arial"/>
              <a:buNone/>
            </a:pPr>
            <a:r>
              <a:rPr lang="en-US" sz="5000" b="1" i="0" u="none" strike="noStrike" cap="none">
                <a:solidFill>
                  <a:srgbClr val="000000"/>
                </a:solidFill>
                <a:latin typeface="Outfit"/>
                <a:ea typeface="Outfit"/>
                <a:cs typeface="Outfit"/>
                <a:sym typeface="Outfit"/>
              </a:rPr>
              <a:t>Training agentic models</a:t>
            </a:r>
            <a:endParaRPr sz="1400" b="0" i="0" u="none" strike="noStrike" cap="none">
              <a:solidFill>
                <a:srgbClr val="000000"/>
              </a:solidFill>
              <a:latin typeface="Arial"/>
              <a:ea typeface="Arial"/>
              <a:cs typeface="Arial"/>
              <a:sym typeface="Arial"/>
            </a:endParaRPr>
          </a:p>
        </p:txBody>
      </p:sp>
      <p:sp>
        <p:nvSpPr>
          <p:cNvPr id="817" name="Google Shape;817;g36edbd7e285_0_85"/>
          <p:cNvSpPr txBox="1"/>
          <p:nvPr/>
        </p:nvSpPr>
        <p:spPr>
          <a:xfrm>
            <a:off x="16882846" y="9172575"/>
            <a:ext cx="376500" cy="800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Clr>
                <a:srgbClr val="000000"/>
              </a:buClr>
              <a:buSzPts val="5199"/>
              <a:buFont typeface="Arial"/>
              <a:buNone/>
            </a:pPr>
            <a:r>
              <a:rPr lang="en-US" sz="5199" b="1" i="0" u="none" strike="noStrike" cap="none">
                <a:solidFill>
                  <a:srgbClr val="F97141"/>
                </a:solidFill>
                <a:latin typeface="Outfit"/>
                <a:ea typeface="Outfit"/>
                <a:cs typeface="Outfit"/>
                <a:sym typeface="Outfit"/>
              </a:rPr>
              <a:t>&gt;</a:t>
            </a:r>
            <a:endParaRPr sz="1400" b="0" i="0" u="none" strike="noStrike" cap="none">
              <a:solidFill>
                <a:srgbClr val="000000"/>
              </a:solidFill>
              <a:latin typeface="Arial"/>
              <a:ea typeface="Arial"/>
              <a:cs typeface="Arial"/>
              <a:sym typeface="Arial"/>
            </a:endParaRPr>
          </a:p>
        </p:txBody>
      </p:sp>
      <p:sp>
        <p:nvSpPr>
          <p:cNvPr id="818" name="Google Shape;818;g36edbd7e285_0_85"/>
          <p:cNvSpPr txBox="1"/>
          <p:nvPr/>
        </p:nvSpPr>
        <p:spPr>
          <a:xfrm>
            <a:off x="1028700" y="9397050"/>
            <a:ext cx="864000"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dirty="0">
                <a:solidFill>
                  <a:srgbClr val="000000"/>
                </a:solidFill>
                <a:latin typeface="Outfit"/>
                <a:ea typeface="Outfit"/>
                <a:cs typeface="Outfit"/>
                <a:sym typeface="Outfit"/>
              </a:rPr>
              <a:t>Pg: 47</a:t>
            </a:r>
            <a:endParaRPr sz="1400" b="0" i="0" u="none" strike="noStrike" cap="none" dirty="0">
              <a:solidFill>
                <a:srgbClr val="000000"/>
              </a:solidFill>
              <a:latin typeface="Arial"/>
              <a:ea typeface="Arial"/>
              <a:cs typeface="Arial"/>
              <a:sym typeface="Arial"/>
            </a:endParaRPr>
          </a:p>
        </p:txBody>
      </p:sp>
      <p:sp>
        <p:nvSpPr>
          <p:cNvPr id="819" name="Google Shape;819;g36edbd7e285_0_85"/>
          <p:cNvSpPr txBox="1"/>
          <p:nvPr/>
        </p:nvSpPr>
        <p:spPr>
          <a:xfrm>
            <a:off x="1028700" y="441950"/>
            <a:ext cx="50292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1100"/>
              <a:buFont typeface="Arial"/>
              <a:buNone/>
            </a:pPr>
            <a:r>
              <a:rPr lang="en-US" sz="2400" b="0" i="0" u="none" strike="noStrike" cap="none">
                <a:solidFill>
                  <a:srgbClr val="000000"/>
                </a:solidFill>
                <a:latin typeface="Outfit"/>
                <a:ea typeface="Outfit"/>
                <a:cs typeface="Outfit"/>
                <a:sym typeface="Outfit"/>
              </a:rPr>
              <a:t>The next frontier of agentic AI</a:t>
            </a:r>
            <a:endParaRPr sz="2400" b="0" i="0" u="none" strike="noStrike" cap="none">
              <a:solidFill>
                <a:srgbClr val="000000"/>
              </a:solidFill>
              <a:latin typeface="Outfit"/>
              <a:ea typeface="Outfit"/>
              <a:cs typeface="Outfit"/>
              <a:sym typeface="Outfit"/>
            </a:endParaRPr>
          </a:p>
        </p:txBody>
      </p:sp>
      <p:sp>
        <p:nvSpPr>
          <p:cNvPr id="820" name="Google Shape;820;g36edbd7e285_0_85"/>
          <p:cNvSpPr txBox="1"/>
          <p:nvPr/>
        </p:nvSpPr>
        <p:spPr>
          <a:xfrm>
            <a:off x="1028700" y="3130438"/>
            <a:ext cx="6368100" cy="45057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Outfit"/>
                <a:ea typeface="Outfit"/>
                <a:cs typeface="Outfit"/>
                <a:sym typeface="Outfit"/>
              </a:rPr>
              <a:t>The future of agentic applications lies in </a:t>
            </a:r>
            <a:r>
              <a:rPr lang="en-US" sz="2400" b="1" i="0" u="none" strike="noStrike" cap="none">
                <a:solidFill>
                  <a:srgbClr val="000000"/>
                </a:solidFill>
                <a:latin typeface="Outfit"/>
                <a:ea typeface="Outfit"/>
                <a:cs typeface="Outfit"/>
                <a:sym typeface="Outfit"/>
              </a:rPr>
              <a:t>end-to-end control</a:t>
            </a:r>
            <a:r>
              <a:rPr lang="en-US" sz="2400" b="0" i="0" u="none" strike="noStrike" cap="none">
                <a:solidFill>
                  <a:srgbClr val="000000"/>
                </a:solidFill>
                <a:latin typeface="Outfit"/>
                <a:ea typeface="Outfit"/>
                <a:cs typeface="Outfit"/>
                <a:sym typeface="Outfit"/>
              </a:rPr>
              <a:t> of the entire development and deployment cycle.</a:t>
            </a:r>
            <a:endParaRPr sz="2400" b="0" i="0" u="none" strike="noStrike" cap="none">
              <a:solidFill>
                <a:srgbClr val="000000"/>
              </a:solidFill>
              <a:latin typeface="Outfit"/>
              <a:ea typeface="Outfit"/>
              <a:cs typeface="Outfit"/>
              <a:sym typeface="Outfit"/>
            </a:endParaRPr>
          </a:p>
          <a:p>
            <a:pPr marL="0" marR="0" lvl="0" indent="0" algn="l" rtl="0">
              <a:lnSpc>
                <a:spcPct val="139958"/>
              </a:lnSpc>
              <a:spcBef>
                <a:spcPts val="0"/>
              </a:spcBef>
              <a:spcAft>
                <a:spcPts val="0"/>
              </a:spcAft>
              <a:buClr>
                <a:schemeClr val="dk1"/>
              </a:buClr>
              <a:buSzPts val="1100"/>
              <a:buFont typeface="Arial"/>
              <a:buNone/>
            </a:pPr>
            <a:endParaRPr sz="2400" b="0" i="0" u="none" strike="noStrike" cap="none">
              <a:solidFill>
                <a:srgbClr val="000000"/>
              </a:solidFill>
              <a:latin typeface="Outfit"/>
              <a:ea typeface="Outfit"/>
              <a:cs typeface="Outfit"/>
              <a:sym typeface="Outfit"/>
            </a:endParaRPr>
          </a:p>
          <a:p>
            <a:pPr marL="0" marR="0" lvl="0" indent="0" algn="l"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Outfit"/>
                <a:ea typeface="Outfit"/>
                <a:cs typeface="Outfit"/>
                <a:sym typeface="Outfit"/>
              </a:rPr>
              <a:t>This means </a:t>
            </a:r>
            <a:r>
              <a:rPr lang="en-US" sz="2400" b="1" i="0" u="none" strike="noStrike" cap="none">
                <a:solidFill>
                  <a:srgbClr val="000000"/>
                </a:solidFill>
                <a:latin typeface="Outfit"/>
                <a:ea typeface="Outfit"/>
                <a:cs typeface="Outfit"/>
                <a:sym typeface="Outfit"/>
              </a:rPr>
              <a:t>moving beyond the limitations of generalist models</a:t>
            </a:r>
            <a:r>
              <a:rPr lang="en-US" sz="2400" b="0" i="0" u="none" strike="noStrike" cap="none">
                <a:solidFill>
                  <a:srgbClr val="000000"/>
                </a:solidFill>
                <a:latin typeface="Outfit"/>
                <a:ea typeface="Outfit"/>
                <a:cs typeface="Outfit"/>
                <a:sym typeface="Outfit"/>
              </a:rPr>
              <a:t> for specialized use cases. Instead, the evolution points toward purpose-built, domain-specific models that are </a:t>
            </a:r>
            <a:r>
              <a:rPr lang="en-US" sz="2400" b="0" i="0" u="none" strike="noStrike" cap="none">
                <a:solidFill>
                  <a:srgbClr val="000000"/>
                </a:solidFill>
                <a:latin typeface="Outfit"/>
                <a:ea typeface="Outfit"/>
                <a:cs typeface="Outfit"/>
                <a:sym typeface="Outfi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
                  </a:ext>
                </a:extLst>
              </a:rPr>
              <a:t>fine-tuned</a:t>
            </a:r>
            <a:r>
              <a:rPr lang="en-US" sz="2400" b="0" i="0" u="none" strike="noStrike" cap="none">
                <a:solidFill>
                  <a:srgbClr val="000000"/>
                </a:solidFill>
                <a:latin typeface="Outfit"/>
                <a:ea typeface="Outfit"/>
                <a:cs typeface="Outfit"/>
                <a:sym typeface="Outfit"/>
              </a:rPr>
              <a:t> for your exact requirements.</a:t>
            </a:r>
            <a:endParaRPr sz="2400" b="0" i="0" u="none" strike="noStrike" cap="none">
              <a:solidFill>
                <a:srgbClr val="000000"/>
              </a:solidFill>
              <a:latin typeface="Outfit"/>
              <a:ea typeface="Outfit"/>
              <a:cs typeface="Outfit"/>
              <a:sym typeface="Outfit"/>
            </a:endParaRPr>
          </a:p>
        </p:txBody>
      </p:sp>
      <p:pic>
        <p:nvPicPr>
          <p:cNvPr id="821" name="Google Shape;821;g36edbd7e285_0_85"/>
          <p:cNvPicPr preferRelativeResize="0"/>
          <p:nvPr/>
        </p:nvPicPr>
        <p:blipFill rotWithShape="1">
          <a:blip r:embed="rId3">
            <a:alphaModFix/>
          </a:blip>
          <a:srcRect/>
          <a:stretch/>
        </p:blipFill>
        <p:spPr>
          <a:xfrm>
            <a:off x="9508625" y="1856350"/>
            <a:ext cx="7053901" cy="705390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cxnSp>
        <p:nvCxnSpPr>
          <p:cNvPr id="827" name="Google Shape;827;g36edbd7e285_0_397"/>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828" name="Google Shape;828;g36edbd7e285_0_397"/>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829" name="Google Shape;829;g36edbd7e285_0_397"/>
          <p:cNvGrpSpPr/>
          <p:nvPr/>
        </p:nvGrpSpPr>
        <p:grpSpPr>
          <a:xfrm>
            <a:off x="16363515" y="505438"/>
            <a:ext cx="864045" cy="491490"/>
            <a:chOff x="63500" y="63500"/>
            <a:chExt cx="1728089" cy="982980"/>
          </a:xfrm>
        </p:grpSpPr>
        <p:sp>
          <p:nvSpPr>
            <p:cNvPr id="830" name="Google Shape;830;g36edbd7e285_0_397"/>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31" name="Google Shape;831;g36edbd7e285_0_397"/>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32" name="Google Shape;832;g36edbd7e285_0_397"/>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833" name="Google Shape;833;g36edbd7e285_0_397"/>
          <p:cNvSpPr txBox="1"/>
          <p:nvPr/>
        </p:nvSpPr>
        <p:spPr>
          <a:xfrm>
            <a:off x="1028700" y="1236625"/>
            <a:ext cx="11038200" cy="7695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5000"/>
              <a:buFont typeface="Arial"/>
              <a:buNone/>
            </a:pPr>
            <a:r>
              <a:rPr lang="en-US" sz="5000" b="1" i="0" u="none" strike="noStrike" cap="none">
                <a:solidFill>
                  <a:srgbClr val="000000"/>
                </a:solidFill>
                <a:latin typeface="Outfit"/>
                <a:ea typeface="Outfit"/>
                <a:cs typeface="Outfit"/>
                <a:sym typeface="Outfi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
                  </a:ext>
                </a:extLst>
              </a:rPr>
              <a:t>The advantages of agent</a:t>
            </a:r>
            <a:r>
              <a:rPr lang="en-US" sz="5000" b="1" i="0" u="none" strike="noStrike" cap="none">
                <a:solidFill>
                  <a:srgbClr val="000000"/>
                </a:solidFill>
                <a:latin typeface="Outfit"/>
                <a:ea typeface="Outfit"/>
                <a:cs typeface="Outfit"/>
                <a:sym typeface="Outfit"/>
              </a:rPr>
              <a:t>ic models</a:t>
            </a:r>
            <a:endParaRPr sz="1400" b="0" i="0" u="none" strike="noStrike" cap="none">
              <a:solidFill>
                <a:srgbClr val="000000"/>
              </a:solidFill>
              <a:latin typeface="Arial"/>
              <a:ea typeface="Arial"/>
              <a:cs typeface="Arial"/>
              <a:sym typeface="Arial"/>
            </a:endParaRPr>
          </a:p>
        </p:txBody>
      </p:sp>
      <p:sp>
        <p:nvSpPr>
          <p:cNvPr id="834" name="Google Shape;834;g36edbd7e285_0_397"/>
          <p:cNvSpPr txBox="1"/>
          <p:nvPr/>
        </p:nvSpPr>
        <p:spPr>
          <a:xfrm>
            <a:off x="16882846" y="9172575"/>
            <a:ext cx="376500" cy="800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Clr>
                <a:srgbClr val="000000"/>
              </a:buClr>
              <a:buSzPts val="5199"/>
              <a:buFont typeface="Arial"/>
              <a:buNone/>
            </a:pPr>
            <a:r>
              <a:rPr lang="en-US" sz="5199" b="1" i="0" u="none" strike="noStrike" cap="none">
                <a:solidFill>
                  <a:srgbClr val="F97141"/>
                </a:solidFill>
                <a:latin typeface="Outfit"/>
                <a:ea typeface="Outfit"/>
                <a:cs typeface="Outfit"/>
                <a:sym typeface="Outfit"/>
              </a:rPr>
              <a:t>&gt;</a:t>
            </a:r>
            <a:endParaRPr sz="1400" b="0" i="0" u="none" strike="noStrike" cap="none">
              <a:solidFill>
                <a:srgbClr val="000000"/>
              </a:solidFill>
              <a:latin typeface="Arial"/>
              <a:ea typeface="Arial"/>
              <a:cs typeface="Arial"/>
              <a:sym typeface="Arial"/>
            </a:endParaRPr>
          </a:p>
        </p:txBody>
      </p:sp>
      <p:sp>
        <p:nvSpPr>
          <p:cNvPr id="835" name="Google Shape;835;g36edbd7e285_0_397"/>
          <p:cNvSpPr txBox="1"/>
          <p:nvPr/>
        </p:nvSpPr>
        <p:spPr>
          <a:xfrm>
            <a:off x="1028700" y="9397050"/>
            <a:ext cx="1191900"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dirty="0">
                <a:solidFill>
                  <a:srgbClr val="000000"/>
                </a:solidFill>
                <a:latin typeface="Outfit"/>
                <a:ea typeface="Outfit"/>
                <a:cs typeface="Outfit"/>
                <a:sym typeface="Outfit"/>
              </a:rPr>
              <a:t>Pg: 48</a:t>
            </a:r>
            <a:endParaRPr sz="1400" b="0" i="0" u="none" strike="noStrike" cap="none" dirty="0">
              <a:solidFill>
                <a:srgbClr val="000000"/>
              </a:solidFill>
              <a:latin typeface="Arial"/>
              <a:ea typeface="Arial"/>
              <a:cs typeface="Arial"/>
              <a:sym typeface="Arial"/>
            </a:endParaRPr>
          </a:p>
        </p:txBody>
      </p:sp>
      <p:sp>
        <p:nvSpPr>
          <p:cNvPr id="836" name="Google Shape;836;g36edbd7e285_0_397"/>
          <p:cNvSpPr txBox="1"/>
          <p:nvPr/>
        </p:nvSpPr>
        <p:spPr>
          <a:xfrm>
            <a:off x="1028700" y="441950"/>
            <a:ext cx="50292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1100"/>
              <a:buFont typeface="Arial"/>
              <a:buNone/>
            </a:pPr>
            <a:r>
              <a:rPr lang="en-US" sz="2400" b="0" i="0" u="none" strike="noStrike" cap="none">
                <a:solidFill>
                  <a:srgbClr val="000000"/>
                </a:solidFill>
                <a:latin typeface="Outfit"/>
                <a:ea typeface="Outfit"/>
                <a:cs typeface="Outfit"/>
                <a:sym typeface="Outfit"/>
              </a:rPr>
              <a:t>The next frontier of agentic AI</a:t>
            </a:r>
            <a:endParaRPr sz="2400" b="0" i="0" u="none" strike="noStrike" cap="none">
              <a:solidFill>
                <a:srgbClr val="000000"/>
              </a:solidFill>
              <a:latin typeface="Outfit"/>
              <a:ea typeface="Outfit"/>
              <a:cs typeface="Outfit"/>
              <a:sym typeface="Outfit"/>
            </a:endParaRPr>
          </a:p>
        </p:txBody>
      </p:sp>
      <p:sp>
        <p:nvSpPr>
          <p:cNvPr id="837" name="Google Shape;837;g36edbd7e285_0_397"/>
          <p:cNvSpPr txBox="1"/>
          <p:nvPr/>
        </p:nvSpPr>
        <p:spPr>
          <a:xfrm>
            <a:off x="1028700" y="3054250"/>
            <a:ext cx="10956600" cy="5022600"/>
          </a:xfrm>
          <a:prstGeom prst="rect">
            <a:avLst/>
          </a:prstGeom>
          <a:noFill/>
          <a:ln>
            <a:noFill/>
          </a:ln>
        </p:spPr>
        <p:txBody>
          <a:bodyPr spcFirstLastPara="1" wrap="square" lIns="0" tIns="0" rIns="0" bIns="0" anchor="t" anchorCtr="0">
            <a:spAutoFit/>
          </a:bodyPr>
          <a:lstStyle/>
          <a:p>
            <a:pPr marL="457200" marR="0" lvl="0" indent="-381000" algn="l" rtl="0">
              <a:lnSpc>
                <a:spcPct val="139958"/>
              </a:lnSpc>
              <a:spcBef>
                <a:spcPts val="0"/>
              </a:spcBef>
              <a:spcAft>
                <a:spcPts val="0"/>
              </a:spcAft>
              <a:buClr>
                <a:srgbClr val="000000"/>
              </a:buClr>
              <a:buSzPts val="2400"/>
              <a:buFont typeface="Outfit"/>
              <a:buChar char="●"/>
            </a:pPr>
            <a:r>
              <a:rPr lang="en-US" sz="2400" b="1" i="0" u="none" strike="noStrike" cap="none">
                <a:solidFill>
                  <a:srgbClr val="000000"/>
                </a:solidFill>
                <a:latin typeface="Outfit"/>
                <a:ea typeface="Outfit"/>
                <a:cs typeface="Outfit"/>
                <a:sym typeface="Outfit"/>
              </a:rPr>
              <a:t>Precision over generalization</a:t>
            </a:r>
            <a:r>
              <a:rPr lang="en-US" sz="2400" b="0" i="0" u="none" strike="noStrike" cap="none">
                <a:solidFill>
                  <a:srgbClr val="000000"/>
                </a:solidFill>
                <a:latin typeface="Outfit"/>
                <a:ea typeface="Outfit"/>
                <a:cs typeface="Outfit"/>
                <a:sym typeface="Outfit"/>
              </a:rPr>
              <a:t>: rather than forcing a general-purpose model to approximate your needs, you get models that inherently understand your domain, terminology, and business logic</a:t>
            </a:r>
            <a:endParaRPr sz="2400" b="0" i="0" u="none" strike="noStrike" cap="none">
              <a:solidFill>
                <a:srgbClr val="000000"/>
              </a:solidFill>
              <a:latin typeface="Outfit"/>
              <a:ea typeface="Outfit"/>
              <a:cs typeface="Outfit"/>
              <a:sym typeface="Outfit"/>
            </a:endParaRPr>
          </a:p>
          <a:p>
            <a:pPr marL="457200" marR="0" lvl="0" indent="-381000" algn="l" rtl="0">
              <a:lnSpc>
                <a:spcPct val="139958"/>
              </a:lnSpc>
              <a:spcBef>
                <a:spcPts val="0"/>
              </a:spcBef>
              <a:spcAft>
                <a:spcPts val="0"/>
              </a:spcAft>
              <a:buClr>
                <a:srgbClr val="000000"/>
              </a:buClr>
              <a:buSzPts val="2400"/>
              <a:buFont typeface="Outfit"/>
              <a:buChar char="●"/>
            </a:pPr>
            <a:r>
              <a:rPr lang="en-US" sz="2400" b="1" i="0" u="none" strike="noStrike" cap="none">
                <a:solidFill>
                  <a:srgbClr val="000000"/>
                </a:solidFill>
                <a:latin typeface="Outfit"/>
                <a:ea typeface="Outfit"/>
                <a:cs typeface="Outfit"/>
                <a:sym typeface="Outfit"/>
              </a:rPr>
              <a:t>Predictable behavior</a:t>
            </a:r>
            <a:r>
              <a:rPr lang="en-US" sz="2400" b="0" i="0" u="none" strike="noStrike" cap="none">
                <a:solidFill>
                  <a:srgbClr val="000000"/>
                </a:solidFill>
                <a:latin typeface="Outfit"/>
                <a:ea typeface="Outfit"/>
                <a:cs typeface="Outfit"/>
                <a:sym typeface="Outfit"/>
              </a:rPr>
              <a:t>: custom-trained models eliminate the unpredictability that comes from prompting generalist models, delivering consistent, reliable outcomes aligned with your specific requirements</a:t>
            </a:r>
            <a:endParaRPr sz="2400" b="0" i="0" u="none" strike="noStrike" cap="none">
              <a:solidFill>
                <a:srgbClr val="000000"/>
              </a:solidFill>
              <a:latin typeface="Outfit"/>
              <a:ea typeface="Outfit"/>
              <a:cs typeface="Outfit"/>
              <a:sym typeface="Outfit"/>
            </a:endParaRPr>
          </a:p>
          <a:p>
            <a:pPr marL="457200" marR="0" lvl="0" indent="-381000" algn="l" rtl="0">
              <a:lnSpc>
                <a:spcPct val="139958"/>
              </a:lnSpc>
              <a:spcBef>
                <a:spcPts val="0"/>
              </a:spcBef>
              <a:spcAft>
                <a:spcPts val="0"/>
              </a:spcAft>
              <a:buClr>
                <a:srgbClr val="000000"/>
              </a:buClr>
              <a:buSzPts val="2400"/>
              <a:buFont typeface="Outfit"/>
              <a:buChar char="●"/>
            </a:pPr>
            <a:r>
              <a:rPr lang="en-US" sz="2400" b="1" i="0" u="none" strike="noStrike" cap="none">
                <a:solidFill>
                  <a:srgbClr val="000000"/>
                </a:solidFill>
                <a:latin typeface="Outfit"/>
                <a:ea typeface="Outfit"/>
                <a:cs typeface="Outfit"/>
                <a:sym typeface="Outfit"/>
              </a:rPr>
              <a:t>True autonomy</a:t>
            </a:r>
            <a:r>
              <a:rPr lang="en-US" sz="2400" b="0" i="0" u="none" strike="noStrike" cap="none">
                <a:solidFill>
                  <a:srgbClr val="000000"/>
                </a:solidFill>
                <a:latin typeface="Outfit"/>
                <a:ea typeface="Outfit"/>
                <a:cs typeface="Outfit"/>
                <a:sym typeface="Outfit"/>
              </a:rPr>
              <a:t>: when agents are powered by models that deeply understand your context, they can make better decisions, handle edge cases more effectively, and operate with genuine autonomy rather than guided approximation</a:t>
            </a:r>
            <a:endParaRPr sz="2400" b="0" i="0" u="none" strike="noStrike" cap="none">
              <a:solidFill>
                <a:srgbClr val="000000"/>
              </a:solidFill>
              <a:latin typeface="Outfit"/>
              <a:ea typeface="Outfit"/>
              <a:cs typeface="Outfit"/>
              <a:sym typeface="Outfi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g36edbd7e285_0_414"/>
          <p:cNvSpPr txBox="1"/>
          <p:nvPr/>
        </p:nvSpPr>
        <p:spPr>
          <a:xfrm>
            <a:off x="1028700" y="2583750"/>
            <a:ext cx="7723500" cy="65739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Outfit"/>
                <a:ea typeface="Outfit"/>
                <a:cs typeface="Outfit"/>
                <a:sym typeface="Outfit"/>
              </a:rPr>
              <a:t>We've created a revolutionary pipeline that makes custom model training effortless.</a:t>
            </a:r>
            <a:endParaRPr sz="2400" b="0" i="0" u="none" strike="noStrike" cap="none">
              <a:solidFill>
                <a:srgbClr val="000000"/>
              </a:solidFill>
              <a:latin typeface="Outfit"/>
              <a:ea typeface="Outfit"/>
              <a:cs typeface="Outfit"/>
              <a:sym typeface="Outfit"/>
            </a:endParaRPr>
          </a:p>
          <a:p>
            <a:pPr marL="0" marR="0" lvl="0" indent="0" algn="l" rtl="0">
              <a:lnSpc>
                <a:spcPct val="139958"/>
              </a:lnSpc>
              <a:spcBef>
                <a:spcPts val="0"/>
              </a:spcBef>
              <a:spcAft>
                <a:spcPts val="0"/>
              </a:spcAft>
              <a:buClr>
                <a:srgbClr val="000000"/>
              </a:buClr>
              <a:buSzPts val="2400"/>
              <a:buFont typeface="Arial"/>
              <a:buNone/>
            </a:pPr>
            <a:br>
              <a:rPr lang="en-US" sz="2400" b="0" i="0" u="none" strike="noStrike" cap="none">
                <a:solidFill>
                  <a:srgbClr val="000000"/>
                </a:solidFill>
                <a:latin typeface="Outfit"/>
                <a:ea typeface="Outfit"/>
                <a:cs typeface="Outfit"/>
                <a:sym typeface="Outfit"/>
              </a:rPr>
            </a:br>
            <a:r>
              <a:rPr lang="en-US" sz="2400" b="1" i="0" u="none" strike="noStrike" cap="none">
                <a:solidFill>
                  <a:srgbClr val="000000"/>
                </a:solidFill>
                <a:latin typeface="Outfit"/>
                <a:ea typeface="Outfit"/>
                <a:cs typeface="Outfit"/>
                <a:sym typeface="Outfit"/>
              </a:rPr>
              <a:t>How it works:</a:t>
            </a:r>
            <a:endParaRPr sz="2400" b="1" i="0" u="none" strike="noStrike" cap="none">
              <a:solidFill>
                <a:srgbClr val="000000"/>
              </a:solidFill>
              <a:latin typeface="Outfit"/>
              <a:ea typeface="Outfit"/>
              <a:cs typeface="Outfit"/>
              <a:sym typeface="Outfit"/>
            </a:endParaRPr>
          </a:p>
          <a:p>
            <a:pPr marL="457200" marR="0" lvl="0" indent="-381000" algn="l" rtl="0">
              <a:lnSpc>
                <a:spcPct val="139958"/>
              </a:lnSpc>
              <a:spcBef>
                <a:spcPts val="0"/>
              </a:spcBef>
              <a:spcAft>
                <a:spcPts val="0"/>
              </a:spcAft>
              <a:buClr>
                <a:srgbClr val="000000"/>
              </a:buClr>
              <a:buSzPts val="2400"/>
              <a:buFont typeface="Outfit"/>
              <a:buChar char="●"/>
            </a:pPr>
            <a:r>
              <a:rPr lang="en-US" sz="2400" b="1" i="0" u="none" strike="noStrike" cap="none">
                <a:solidFill>
                  <a:srgbClr val="000000"/>
                </a:solidFill>
                <a:latin typeface="Outfit"/>
                <a:ea typeface="Outfit"/>
                <a:cs typeface="Outfit"/>
                <a:sym typeface="Outfit"/>
              </a:rPr>
              <a:t>Data collection</a:t>
            </a:r>
            <a:r>
              <a:rPr lang="en-US" sz="2400" b="0" i="0" u="none" strike="noStrike" cap="none">
                <a:solidFill>
                  <a:srgbClr val="000000"/>
                </a:solidFill>
                <a:latin typeface="Outfit"/>
                <a:ea typeface="Outfit"/>
                <a:cs typeface="Outfit"/>
                <a:sym typeface="Outfit"/>
              </a:rPr>
              <a:t>: decorator automatically captures real LLM logs from your app</a:t>
            </a:r>
            <a:endParaRPr sz="2400" b="0" i="0" u="none" strike="noStrike" cap="none">
              <a:solidFill>
                <a:srgbClr val="000000"/>
              </a:solidFill>
              <a:latin typeface="Outfit"/>
              <a:ea typeface="Outfit"/>
              <a:cs typeface="Outfit"/>
              <a:sym typeface="Outfit"/>
            </a:endParaRPr>
          </a:p>
          <a:p>
            <a:pPr marL="457200" marR="0" lvl="0" indent="-381000" algn="l" rtl="0">
              <a:lnSpc>
                <a:spcPct val="139958"/>
              </a:lnSpc>
              <a:spcBef>
                <a:spcPts val="0"/>
              </a:spcBef>
              <a:spcAft>
                <a:spcPts val="0"/>
              </a:spcAft>
              <a:buClr>
                <a:srgbClr val="000000"/>
              </a:buClr>
              <a:buSzPts val="2400"/>
              <a:buFont typeface="Outfit"/>
              <a:buChar char="●"/>
            </a:pPr>
            <a:r>
              <a:rPr lang="en-US" sz="2400" b="1" i="0" u="none" strike="noStrike" cap="none">
                <a:solidFill>
                  <a:srgbClr val="000000"/>
                </a:solidFill>
                <a:latin typeface="Outfit"/>
                <a:ea typeface="Outfit"/>
                <a:cs typeface="Outfit"/>
                <a:sym typeface="Outfit"/>
              </a:rPr>
              <a:t>Synthetic enhancement</a:t>
            </a:r>
            <a:r>
              <a:rPr lang="en-US" sz="2400" b="0" i="0" u="none" strike="noStrike" cap="none">
                <a:solidFill>
                  <a:srgbClr val="000000"/>
                </a:solidFill>
                <a:latin typeface="Outfit"/>
                <a:ea typeface="Outfit"/>
                <a:cs typeface="Outfit"/>
                <a:sym typeface="Outfit"/>
              </a:rPr>
              <a:t>: our most advanced model generates additional training data</a:t>
            </a:r>
            <a:endParaRPr sz="2400" b="0" i="0" u="none" strike="noStrike" cap="none">
              <a:solidFill>
                <a:srgbClr val="000000"/>
              </a:solidFill>
              <a:latin typeface="Outfit"/>
              <a:ea typeface="Outfit"/>
              <a:cs typeface="Outfit"/>
              <a:sym typeface="Outfit"/>
            </a:endParaRPr>
          </a:p>
          <a:p>
            <a:pPr marL="457200" marR="0" lvl="0" indent="-381000" algn="l" rtl="0">
              <a:lnSpc>
                <a:spcPct val="139958"/>
              </a:lnSpc>
              <a:spcBef>
                <a:spcPts val="0"/>
              </a:spcBef>
              <a:spcAft>
                <a:spcPts val="0"/>
              </a:spcAft>
              <a:buClr>
                <a:srgbClr val="000000"/>
              </a:buClr>
              <a:buSzPts val="2400"/>
              <a:buFont typeface="Outfit"/>
              <a:buChar char="●"/>
            </a:pPr>
            <a:r>
              <a:rPr lang="en-US" sz="2400" b="1" i="0" u="none" strike="noStrike" cap="none">
                <a:solidFill>
                  <a:srgbClr val="000000"/>
                </a:solidFill>
                <a:latin typeface="Outfit"/>
                <a:ea typeface="Outfit"/>
                <a:cs typeface="Outfit"/>
                <a:sym typeface="Outfit"/>
              </a:rPr>
              <a:t>Automated training</a:t>
            </a:r>
            <a:r>
              <a:rPr lang="en-US" sz="2400" b="0" i="0" u="none" strike="noStrike" cap="none">
                <a:solidFill>
                  <a:srgbClr val="000000"/>
                </a:solidFill>
                <a:latin typeface="Outfit"/>
                <a:ea typeface="Outfit"/>
                <a:cs typeface="Outfit"/>
                <a:sym typeface="Outfit"/>
              </a:rPr>
              <a:t>: our pipeline creates a custom model for your use case</a:t>
            </a:r>
            <a:endParaRPr sz="2400" b="0" i="0" u="none" strike="noStrike" cap="none">
              <a:solidFill>
                <a:srgbClr val="000000"/>
              </a:solidFill>
              <a:latin typeface="Outfit"/>
              <a:ea typeface="Outfit"/>
              <a:cs typeface="Outfit"/>
              <a:sym typeface="Outfit"/>
            </a:endParaRPr>
          </a:p>
          <a:p>
            <a:pPr marL="457200" marR="0" lvl="0" indent="-381000" algn="l" rtl="0">
              <a:lnSpc>
                <a:spcPct val="139958"/>
              </a:lnSpc>
              <a:spcBef>
                <a:spcPts val="0"/>
              </a:spcBef>
              <a:spcAft>
                <a:spcPts val="0"/>
              </a:spcAft>
              <a:buClr>
                <a:srgbClr val="000000"/>
              </a:buClr>
              <a:buSzPts val="2400"/>
              <a:buFont typeface="Outfit"/>
              <a:buChar char="●"/>
            </a:pPr>
            <a:r>
              <a:rPr lang="en-US" sz="2400" b="1" i="0" u="none" strike="noStrike" cap="none">
                <a:solidFill>
                  <a:srgbClr val="000000"/>
                </a:solidFill>
                <a:latin typeface="Outfit"/>
                <a:ea typeface="Outfit"/>
                <a:cs typeface="Outfit"/>
                <a:sym typeface="Outfit"/>
              </a:rPr>
              <a:t>Continuous improvement</a:t>
            </a:r>
            <a:r>
              <a:rPr lang="en-US" sz="2400" b="0" i="0" u="none" strike="noStrike" cap="none">
                <a:solidFill>
                  <a:srgbClr val="000000"/>
                </a:solidFill>
                <a:latin typeface="Outfit"/>
                <a:ea typeface="Outfit"/>
                <a:cs typeface="Outfit"/>
                <a:sym typeface="Outfit"/>
              </a:rPr>
              <a:t>: direct preference feedback refines the model over time</a:t>
            </a:r>
            <a:endParaRPr sz="2400" b="0" i="0" u="none" strike="noStrike" cap="none">
              <a:solidFill>
                <a:srgbClr val="000000"/>
              </a:solidFill>
              <a:latin typeface="Outfit"/>
              <a:ea typeface="Outfit"/>
              <a:cs typeface="Outfit"/>
              <a:sym typeface="Outfit"/>
            </a:endParaRPr>
          </a:p>
          <a:p>
            <a:pPr marL="0" marR="0" lvl="0" indent="0" algn="l" rtl="0">
              <a:lnSpc>
                <a:spcPct val="139958"/>
              </a:lnSpc>
              <a:spcBef>
                <a:spcPts val="0"/>
              </a:spcBef>
              <a:spcAft>
                <a:spcPts val="0"/>
              </a:spcAft>
              <a:buClr>
                <a:srgbClr val="000000"/>
              </a:buClr>
              <a:buSzPts val="2400"/>
              <a:buFont typeface="Arial"/>
              <a:buNone/>
            </a:pPr>
            <a:endParaRPr sz="2400" b="0" i="0" u="none" strike="noStrike" cap="none">
              <a:solidFill>
                <a:srgbClr val="000000"/>
              </a:solidFill>
              <a:latin typeface="Outfit"/>
              <a:ea typeface="Outfit"/>
              <a:cs typeface="Outfit"/>
              <a:sym typeface="Outfit"/>
            </a:endParaRPr>
          </a:p>
        </p:txBody>
      </p:sp>
      <p:cxnSp>
        <p:nvCxnSpPr>
          <p:cNvPr id="844" name="Google Shape;844;g36edbd7e285_0_414"/>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845" name="Google Shape;845;g36edbd7e285_0_414"/>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846" name="Google Shape;846;g36edbd7e285_0_414"/>
          <p:cNvGrpSpPr/>
          <p:nvPr/>
        </p:nvGrpSpPr>
        <p:grpSpPr>
          <a:xfrm>
            <a:off x="16363515" y="505438"/>
            <a:ext cx="864045" cy="491490"/>
            <a:chOff x="63500" y="63500"/>
            <a:chExt cx="1728089" cy="982980"/>
          </a:xfrm>
        </p:grpSpPr>
        <p:sp>
          <p:nvSpPr>
            <p:cNvPr id="847" name="Google Shape;847;g36edbd7e285_0_414"/>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48" name="Google Shape;848;g36edbd7e285_0_414"/>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49" name="Google Shape;849;g36edbd7e285_0_414"/>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850" name="Google Shape;850;g36edbd7e285_0_414"/>
          <p:cNvSpPr txBox="1"/>
          <p:nvPr/>
        </p:nvSpPr>
        <p:spPr>
          <a:xfrm>
            <a:off x="1028700" y="1236625"/>
            <a:ext cx="11871000" cy="7695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5000"/>
              <a:buFont typeface="Arial"/>
              <a:buNone/>
            </a:pPr>
            <a:r>
              <a:rPr lang="en-US" sz="5000" b="1" i="0" u="none" strike="noStrike" cap="none">
                <a:solidFill>
                  <a:srgbClr val="000000"/>
                </a:solidFill>
                <a:latin typeface="Outfit"/>
                <a:ea typeface="Outfit"/>
                <a:cs typeface="Outfit"/>
                <a:sym typeface="Outfit"/>
              </a:rPr>
              <a:t>Democratizing training with a decorator</a:t>
            </a:r>
            <a:endParaRPr sz="1400" b="0" i="0" u="none" strike="noStrike" cap="none">
              <a:solidFill>
                <a:srgbClr val="000000"/>
              </a:solidFill>
              <a:latin typeface="Arial"/>
              <a:ea typeface="Arial"/>
              <a:cs typeface="Arial"/>
              <a:sym typeface="Arial"/>
            </a:endParaRPr>
          </a:p>
        </p:txBody>
      </p:sp>
      <p:sp>
        <p:nvSpPr>
          <p:cNvPr id="851" name="Google Shape;851;g36edbd7e285_0_414"/>
          <p:cNvSpPr txBox="1"/>
          <p:nvPr/>
        </p:nvSpPr>
        <p:spPr>
          <a:xfrm>
            <a:off x="16882846" y="9172575"/>
            <a:ext cx="376500" cy="800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Clr>
                <a:srgbClr val="000000"/>
              </a:buClr>
              <a:buSzPts val="5199"/>
              <a:buFont typeface="Arial"/>
              <a:buNone/>
            </a:pPr>
            <a:r>
              <a:rPr lang="en-US" sz="5199" b="1" i="0" u="none" strike="noStrike" cap="none">
                <a:solidFill>
                  <a:srgbClr val="F97141"/>
                </a:solidFill>
                <a:latin typeface="Outfit"/>
                <a:ea typeface="Outfit"/>
                <a:cs typeface="Outfit"/>
                <a:sym typeface="Outfit"/>
              </a:rPr>
              <a:t>&gt;</a:t>
            </a:r>
            <a:endParaRPr sz="1400" b="0" i="0" u="none" strike="noStrike" cap="none">
              <a:solidFill>
                <a:srgbClr val="000000"/>
              </a:solidFill>
              <a:latin typeface="Arial"/>
              <a:ea typeface="Arial"/>
              <a:cs typeface="Arial"/>
              <a:sym typeface="Arial"/>
            </a:endParaRPr>
          </a:p>
        </p:txBody>
      </p:sp>
      <p:sp>
        <p:nvSpPr>
          <p:cNvPr id="852" name="Google Shape;852;g36edbd7e285_0_414"/>
          <p:cNvSpPr txBox="1"/>
          <p:nvPr/>
        </p:nvSpPr>
        <p:spPr>
          <a:xfrm>
            <a:off x="1028700" y="9397050"/>
            <a:ext cx="1211580"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dirty="0">
                <a:solidFill>
                  <a:srgbClr val="000000"/>
                </a:solidFill>
                <a:latin typeface="Outfit"/>
                <a:ea typeface="Outfit"/>
                <a:cs typeface="Outfit"/>
                <a:sym typeface="Outfit"/>
              </a:rPr>
              <a:t>Pg: </a:t>
            </a:r>
            <a:r>
              <a:rPr lang="en-US" sz="2400" dirty="0">
                <a:latin typeface="Outfit"/>
                <a:ea typeface="Outfit"/>
                <a:cs typeface="Outfit"/>
                <a:sym typeface="Outfit"/>
              </a:rPr>
              <a:t>49</a:t>
            </a:r>
            <a:endParaRPr sz="1400" b="0" i="0" u="none" strike="noStrike" cap="none" dirty="0">
              <a:solidFill>
                <a:srgbClr val="000000"/>
              </a:solidFill>
              <a:latin typeface="Arial"/>
              <a:ea typeface="Arial"/>
              <a:cs typeface="Arial"/>
              <a:sym typeface="Arial"/>
            </a:endParaRPr>
          </a:p>
        </p:txBody>
      </p:sp>
      <p:sp>
        <p:nvSpPr>
          <p:cNvPr id="853" name="Google Shape;853;g36edbd7e285_0_414"/>
          <p:cNvSpPr txBox="1"/>
          <p:nvPr/>
        </p:nvSpPr>
        <p:spPr>
          <a:xfrm>
            <a:off x="1028700" y="441950"/>
            <a:ext cx="50292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1100"/>
              <a:buFont typeface="Arial"/>
              <a:buNone/>
            </a:pPr>
            <a:r>
              <a:rPr lang="en-US" sz="2400" b="0" i="0" u="none" strike="noStrike" cap="none">
                <a:solidFill>
                  <a:srgbClr val="000000"/>
                </a:solidFill>
                <a:latin typeface="Outfit"/>
                <a:ea typeface="Outfit"/>
                <a:cs typeface="Outfit"/>
                <a:sym typeface="Outfit"/>
              </a:rPr>
              <a:t>The next frontier of agentic AI</a:t>
            </a:r>
            <a:endParaRPr sz="2400" b="0" i="0" u="none" strike="noStrike" cap="none">
              <a:solidFill>
                <a:srgbClr val="000000"/>
              </a:solidFill>
              <a:latin typeface="Outfit"/>
              <a:ea typeface="Outfit"/>
              <a:cs typeface="Outfit"/>
              <a:sym typeface="Outfit"/>
            </a:endParaRPr>
          </a:p>
        </p:txBody>
      </p:sp>
      <p:pic>
        <p:nvPicPr>
          <p:cNvPr id="854" name="Google Shape;854;g36edbd7e285_0_414" title="Source Code Image (28).png"/>
          <p:cNvPicPr preferRelativeResize="0"/>
          <p:nvPr/>
        </p:nvPicPr>
        <p:blipFill rotWithShape="1">
          <a:blip r:embed="rId3">
            <a:alphaModFix/>
          </a:blip>
          <a:srcRect/>
          <a:stretch/>
        </p:blipFill>
        <p:spPr>
          <a:xfrm>
            <a:off x="8839275" y="3274325"/>
            <a:ext cx="9230998" cy="462931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6"/>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35912" r="-20134" b="-1455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1" name="Google Shape;171;p6"/>
          <p:cNvSpPr txBox="1"/>
          <p:nvPr/>
        </p:nvSpPr>
        <p:spPr>
          <a:xfrm>
            <a:off x="1028700" y="4479925"/>
            <a:ext cx="13046400" cy="2154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6999"/>
              <a:buFont typeface="Arial"/>
              <a:buNone/>
            </a:pPr>
            <a:r>
              <a:rPr lang="en-US" sz="6999" b="0" i="0" u="none" strike="noStrike" cap="none">
                <a:solidFill>
                  <a:srgbClr val="FFFFFF"/>
                </a:solidFill>
                <a:latin typeface="Outfit"/>
                <a:ea typeface="Outfit"/>
                <a:cs typeface="Outfit"/>
                <a:sym typeface="Outfit"/>
              </a:rPr>
              <a:t>Section 01: From Completion to Autonomy</a:t>
            </a:r>
            <a:endParaRPr sz="6999" b="0" i="0" u="none" strike="noStrike" cap="none">
              <a:solidFill>
                <a:srgbClr val="FFFFFF"/>
              </a:solidFill>
              <a:latin typeface="Outfit"/>
              <a:ea typeface="Outfit"/>
              <a:cs typeface="Outfit"/>
              <a:sym typeface="Outfit"/>
            </a:endParaRPr>
          </a:p>
        </p:txBody>
      </p:sp>
      <p:cxnSp>
        <p:nvCxnSpPr>
          <p:cNvPr id="172" name="Google Shape;172;p6"/>
          <p:cNvCxnSpPr/>
          <p:nvPr/>
        </p:nvCxnSpPr>
        <p:spPr>
          <a:xfrm>
            <a:off x="1028700" y="4271210"/>
            <a:ext cx="11361420" cy="0"/>
          </a:xfrm>
          <a:prstGeom prst="straightConnector1">
            <a:avLst/>
          </a:prstGeom>
          <a:noFill/>
          <a:ln w="38100" cap="flat" cmpd="sng">
            <a:solidFill>
              <a:srgbClr val="FFFFFF"/>
            </a:solidFill>
            <a:prstDash val="solid"/>
            <a:round/>
            <a:headEnd type="none" w="sm" len="sm"/>
            <a:tailEnd type="none" w="sm" len="sm"/>
          </a:ln>
        </p:spPr>
      </p:cxnSp>
      <p:sp>
        <p:nvSpPr>
          <p:cNvPr id="173" name="Google Shape;173;p6"/>
          <p:cNvSpPr/>
          <p:nvPr/>
        </p:nvSpPr>
        <p:spPr>
          <a:xfrm>
            <a:off x="15224028" y="312480"/>
            <a:ext cx="2035272" cy="716220"/>
          </a:xfrm>
          <a:custGeom>
            <a:avLst/>
            <a:gdLst/>
            <a:ahLst/>
            <a:cxnLst/>
            <a:rect l="l" t="t" r="r" b="b"/>
            <a:pathLst>
              <a:path w="2035272" h="716220" extrusionOk="0">
                <a:moveTo>
                  <a:pt x="0" y="0"/>
                </a:moveTo>
                <a:lnTo>
                  <a:pt x="2035272" y="0"/>
                </a:lnTo>
                <a:lnTo>
                  <a:pt x="2035272" y="716220"/>
                </a:lnTo>
                <a:lnTo>
                  <a:pt x="0" y="716220"/>
                </a:lnTo>
                <a:lnTo>
                  <a:pt x="0" y="0"/>
                </a:lnTo>
                <a:close/>
              </a:path>
            </a:pathLst>
          </a:custGeom>
          <a:blipFill rotWithShape="1">
            <a:blip r:embed="rId4">
              <a:alphaModFix/>
            </a:blip>
            <a:stretch>
              <a:fillRect l="-29713" t="-66094" r="-27801" b="-85560"/>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cxnSp>
        <p:nvCxnSpPr>
          <p:cNvPr id="860" name="Google Shape;860;g36318b86cc2_2_6"/>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861" name="Google Shape;861;g36318b86cc2_2_6"/>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862" name="Google Shape;862;g36318b86cc2_2_6"/>
          <p:cNvGrpSpPr/>
          <p:nvPr/>
        </p:nvGrpSpPr>
        <p:grpSpPr>
          <a:xfrm>
            <a:off x="16363515" y="505438"/>
            <a:ext cx="864045" cy="491490"/>
            <a:chOff x="63500" y="63500"/>
            <a:chExt cx="1728089" cy="982980"/>
          </a:xfrm>
        </p:grpSpPr>
        <p:sp>
          <p:nvSpPr>
            <p:cNvPr id="863" name="Google Shape;863;g36318b86cc2_2_6"/>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64" name="Google Shape;864;g36318b86cc2_2_6"/>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65" name="Google Shape;865;g36318b86cc2_2_6"/>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866" name="Google Shape;866;g36318b86cc2_2_6"/>
          <p:cNvSpPr txBox="1"/>
          <p:nvPr/>
        </p:nvSpPr>
        <p:spPr>
          <a:xfrm>
            <a:off x="1028700" y="1236625"/>
            <a:ext cx="11871000" cy="7695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5000"/>
              <a:buFont typeface="Arial"/>
              <a:buNone/>
            </a:pPr>
            <a:r>
              <a:rPr lang="en-US" sz="5000" b="1" i="0" u="none" strike="noStrike" cap="none">
                <a:solidFill>
                  <a:srgbClr val="000000"/>
                </a:solidFill>
                <a:latin typeface="Outfit"/>
                <a:ea typeface="Outfit"/>
                <a:cs typeface="Outfit"/>
                <a:sym typeface="Outfit"/>
              </a:rPr>
              <a:t>Benefits of training agentic models</a:t>
            </a:r>
            <a:endParaRPr sz="1400" b="0" i="0" u="none" strike="noStrike" cap="none">
              <a:solidFill>
                <a:srgbClr val="000000"/>
              </a:solidFill>
              <a:latin typeface="Arial"/>
              <a:ea typeface="Arial"/>
              <a:cs typeface="Arial"/>
              <a:sym typeface="Arial"/>
            </a:endParaRPr>
          </a:p>
        </p:txBody>
      </p:sp>
      <p:sp>
        <p:nvSpPr>
          <p:cNvPr id="867" name="Google Shape;867;g36318b86cc2_2_6"/>
          <p:cNvSpPr txBox="1"/>
          <p:nvPr/>
        </p:nvSpPr>
        <p:spPr>
          <a:xfrm>
            <a:off x="16882846" y="9172575"/>
            <a:ext cx="376500" cy="800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Clr>
                <a:srgbClr val="000000"/>
              </a:buClr>
              <a:buSzPts val="5199"/>
              <a:buFont typeface="Arial"/>
              <a:buNone/>
            </a:pPr>
            <a:r>
              <a:rPr lang="en-US" sz="5199" b="1" i="0" u="none" strike="noStrike" cap="none">
                <a:solidFill>
                  <a:srgbClr val="F97141"/>
                </a:solidFill>
                <a:latin typeface="Outfit"/>
                <a:ea typeface="Outfit"/>
                <a:cs typeface="Outfit"/>
                <a:sym typeface="Outfit"/>
              </a:rPr>
              <a:t>&gt;</a:t>
            </a:r>
            <a:endParaRPr sz="1400" b="0" i="0" u="none" strike="noStrike" cap="none">
              <a:solidFill>
                <a:srgbClr val="000000"/>
              </a:solidFill>
              <a:latin typeface="Arial"/>
              <a:ea typeface="Arial"/>
              <a:cs typeface="Arial"/>
              <a:sym typeface="Arial"/>
            </a:endParaRPr>
          </a:p>
        </p:txBody>
      </p:sp>
      <p:sp>
        <p:nvSpPr>
          <p:cNvPr id="868" name="Google Shape;868;g36318b86cc2_2_6"/>
          <p:cNvSpPr txBox="1"/>
          <p:nvPr/>
        </p:nvSpPr>
        <p:spPr>
          <a:xfrm>
            <a:off x="1028700" y="9397050"/>
            <a:ext cx="996000"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dirty="0">
                <a:solidFill>
                  <a:srgbClr val="000000"/>
                </a:solidFill>
                <a:latin typeface="Outfit"/>
                <a:ea typeface="Outfit"/>
                <a:cs typeface="Outfit"/>
                <a:sym typeface="Outfit"/>
              </a:rPr>
              <a:t>Pg: 50</a:t>
            </a:r>
            <a:endParaRPr sz="1400" b="0" i="0" u="none" strike="noStrike" cap="none" dirty="0">
              <a:solidFill>
                <a:srgbClr val="000000"/>
              </a:solidFill>
              <a:latin typeface="Arial"/>
              <a:ea typeface="Arial"/>
              <a:cs typeface="Arial"/>
              <a:sym typeface="Arial"/>
            </a:endParaRPr>
          </a:p>
        </p:txBody>
      </p:sp>
      <p:sp>
        <p:nvSpPr>
          <p:cNvPr id="869" name="Google Shape;869;g36318b86cc2_2_6"/>
          <p:cNvSpPr txBox="1"/>
          <p:nvPr/>
        </p:nvSpPr>
        <p:spPr>
          <a:xfrm>
            <a:off x="1028700" y="3193361"/>
            <a:ext cx="7723500" cy="5447400"/>
          </a:xfrm>
          <a:prstGeom prst="rect">
            <a:avLst/>
          </a:prstGeom>
          <a:noFill/>
          <a:ln>
            <a:noFill/>
          </a:ln>
        </p:spPr>
        <p:txBody>
          <a:bodyPr spcFirstLastPara="1" wrap="square" lIns="0" tIns="0" rIns="0" bIns="0" anchor="t" anchorCtr="0">
            <a:spAutoFit/>
          </a:bodyPr>
          <a:lstStyle/>
          <a:p>
            <a:pPr marL="457200" marR="0" lvl="0" indent="-381000" algn="l" rtl="0">
              <a:lnSpc>
                <a:spcPct val="139958"/>
              </a:lnSpc>
              <a:spcBef>
                <a:spcPts val="0"/>
              </a:spcBef>
              <a:spcAft>
                <a:spcPts val="0"/>
              </a:spcAft>
              <a:buClr>
                <a:srgbClr val="000000"/>
              </a:buClr>
              <a:buSzPts val="2400"/>
              <a:buFont typeface="Outfit"/>
              <a:buChar char="●"/>
            </a:pPr>
            <a:r>
              <a:rPr lang="en-US" sz="2400" b="0" i="0" u="none" strike="noStrike" cap="none">
                <a:solidFill>
                  <a:srgbClr val="000000"/>
                </a:solidFill>
                <a:latin typeface="Outfit"/>
                <a:ea typeface="Outfit"/>
                <a:cs typeface="Outfit"/>
                <a:sym typeface="Outfit"/>
              </a:rPr>
              <a:t>up to </a:t>
            </a:r>
            <a:r>
              <a:rPr lang="en-US" sz="2400" b="1" i="0" u="none" strike="noStrike" cap="none">
                <a:solidFill>
                  <a:srgbClr val="000000"/>
                </a:solidFill>
                <a:latin typeface="Outfit"/>
                <a:ea typeface="Outfit"/>
                <a:cs typeface="Outfit"/>
                <a:sym typeface="Outfit"/>
              </a:rPr>
              <a:t>5x faster</a:t>
            </a:r>
            <a:r>
              <a:rPr lang="en-US" sz="2400" b="0" i="0" u="none" strike="noStrike" cap="none">
                <a:solidFill>
                  <a:srgbClr val="000000"/>
                </a:solidFill>
                <a:latin typeface="Outfit"/>
                <a:ea typeface="Outfit"/>
                <a:cs typeface="Outfit"/>
                <a:sym typeface="Outfit"/>
              </a:rPr>
              <a:t> execution</a:t>
            </a:r>
            <a:br>
              <a:rPr lang="en-US" sz="2400" b="0" i="0" u="none" strike="noStrike" cap="none">
                <a:solidFill>
                  <a:srgbClr val="000000"/>
                </a:solidFill>
                <a:latin typeface="Outfit"/>
                <a:ea typeface="Outfit"/>
                <a:cs typeface="Outfit"/>
                <a:sym typeface="Outfit"/>
              </a:rPr>
            </a:br>
            <a:r>
              <a:rPr lang="en-US" sz="2400" b="0" i="1" u="none" strike="noStrike" cap="none">
                <a:solidFill>
                  <a:srgbClr val="000000"/>
                </a:solidFill>
                <a:latin typeface="Outfit"/>
                <a:ea typeface="Outfit"/>
                <a:cs typeface="Outfit"/>
                <a:sym typeface="Outfit"/>
              </a:rPr>
              <a:t>due to a smaller model, a custom kernel, speculative decoding and other techniques</a:t>
            </a:r>
            <a:endParaRPr sz="2400" b="0" i="1" u="none" strike="noStrike" cap="none">
              <a:solidFill>
                <a:srgbClr val="000000"/>
              </a:solidFill>
              <a:latin typeface="Outfit"/>
              <a:ea typeface="Outfit"/>
              <a:cs typeface="Outfit"/>
              <a:sym typeface="Outfit"/>
            </a:endParaRPr>
          </a:p>
          <a:p>
            <a:pPr marL="457200" marR="0" lvl="0" indent="-381000" algn="l" rtl="0">
              <a:lnSpc>
                <a:spcPct val="139958"/>
              </a:lnSpc>
              <a:spcBef>
                <a:spcPts val="0"/>
              </a:spcBef>
              <a:spcAft>
                <a:spcPts val="0"/>
              </a:spcAft>
              <a:buClr>
                <a:srgbClr val="000000"/>
              </a:buClr>
              <a:buSzPts val="2400"/>
              <a:buFont typeface="Outfit"/>
              <a:buChar char="●"/>
            </a:pPr>
            <a:r>
              <a:rPr lang="en-US" sz="2400" b="0" i="0" u="none" strike="noStrike" cap="none">
                <a:solidFill>
                  <a:srgbClr val="000000"/>
                </a:solidFill>
                <a:latin typeface="Outfit"/>
                <a:ea typeface="Outfit"/>
                <a:cs typeface="Outfit"/>
                <a:sym typeface="Outfit"/>
              </a:rPr>
              <a:t>up </a:t>
            </a:r>
            <a:r>
              <a:rPr lang="en-US" sz="2400" b="1" i="0" u="none" strike="noStrike" cap="none">
                <a:solidFill>
                  <a:srgbClr val="000000"/>
                </a:solidFill>
                <a:latin typeface="Outfit"/>
                <a:ea typeface="Outfit"/>
                <a:cs typeface="Outfit"/>
                <a:sym typeface="Outfit"/>
              </a:rPr>
              <a:t>8x cheaper</a:t>
            </a:r>
            <a:r>
              <a:rPr lang="en-US" sz="2400" b="0" i="0" u="none" strike="noStrike" cap="none">
                <a:solidFill>
                  <a:srgbClr val="000000"/>
                </a:solidFill>
                <a:latin typeface="Outfit"/>
                <a:ea typeface="Outfit"/>
                <a:cs typeface="Outfit"/>
                <a:sym typeface="Outfit"/>
              </a:rPr>
              <a:t> inference</a:t>
            </a:r>
            <a:br>
              <a:rPr lang="en-US" sz="2400" b="0" i="0" u="none" strike="noStrike" cap="none">
                <a:solidFill>
                  <a:srgbClr val="000000"/>
                </a:solidFill>
                <a:latin typeface="Outfit"/>
                <a:ea typeface="Outfit"/>
                <a:cs typeface="Outfit"/>
                <a:sym typeface="Outfit"/>
              </a:rPr>
            </a:br>
            <a:r>
              <a:rPr lang="en-US" sz="2400" b="0" i="1" u="none" strike="noStrike" cap="none">
                <a:solidFill>
                  <a:srgbClr val="000000"/>
                </a:solidFill>
                <a:latin typeface="Outfit"/>
                <a:ea typeface="Outfit"/>
                <a:cs typeface="Outfit"/>
                <a:sym typeface="Outfit"/>
              </a:rPr>
              <a:t>due to the smaller model, multiple models on the same GPU thanks to multiple LoRAs</a:t>
            </a:r>
            <a:endParaRPr sz="2400" b="0" i="1" u="none" strike="noStrike" cap="none">
              <a:solidFill>
                <a:srgbClr val="000000"/>
              </a:solidFill>
              <a:latin typeface="Outfit"/>
              <a:ea typeface="Outfit"/>
              <a:cs typeface="Outfit"/>
              <a:sym typeface="Outfit"/>
            </a:endParaRPr>
          </a:p>
          <a:p>
            <a:pPr marL="457200" marR="0" lvl="0" indent="-381000" algn="l" rtl="0">
              <a:lnSpc>
                <a:spcPct val="139958"/>
              </a:lnSpc>
              <a:spcBef>
                <a:spcPts val="0"/>
              </a:spcBef>
              <a:spcAft>
                <a:spcPts val="0"/>
              </a:spcAft>
              <a:buClr>
                <a:srgbClr val="000000"/>
              </a:buClr>
              <a:buSzPts val="2400"/>
              <a:buFont typeface="Outfit"/>
              <a:buChar char="●"/>
            </a:pPr>
            <a:r>
              <a:rPr lang="en-US" sz="2400" b="0" i="0" u="none" strike="noStrike" cap="none">
                <a:solidFill>
                  <a:srgbClr val="000000"/>
                </a:solidFill>
                <a:latin typeface="Outfit"/>
                <a:ea typeface="Outfit"/>
                <a:cs typeface="Outfit"/>
                <a:sym typeface="Outfit"/>
              </a:rPr>
              <a:t>up to </a:t>
            </a:r>
            <a:r>
              <a:rPr lang="en-US" sz="2400" b="1" i="0" u="none" strike="noStrike" cap="none">
                <a:solidFill>
                  <a:srgbClr val="000000"/>
                </a:solidFill>
                <a:latin typeface="Outfit"/>
                <a:ea typeface="Outfit"/>
                <a:cs typeface="Outfit"/>
                <a:sym typeface="Outfit"/>
              </a:rPr>
              <a:t>30% more accurate </a:t>
            </a:r>
            <a:r>
              <a:rPr lang="en-US" sz="2400" b="0" i="0" u="none" strike="noStrike" cap="none">
                <a:solidFill>
                  <a:srgbClr val="000000"/>
                </a:solidFill>
                <a:latin typeface="Outfit"/>
                <a:ea typeface="Outfit"/>
                <a:cs typeface="Outfit"/>
                <a:sym typeface="Outfit"/>
              </a:rPr>
              <a:t>results</a:t>
            </a:r>
            <a:endParaRPr sz="2400" b="0" i="0" u="none" strike="noStrike" cap="none">
              <a:solidFill>
                <a:srgbClr val="000000"/>
              </a:solidFill>
              <a:latin typeface="Outfit"/>
              <a:ea typeface="Outfit"/>
              <a:cs typeface="Outfit"/>
              <a:sym typeface="Outfit"/>
            </a:endParaRPr>
          </a:p>
          <a:p>
            <a:pPr marL="457200" marR="0" lvl="0" indent="0" algn="l" rtl="0">
              <a:lnSpc>
                <a:spcPct val="139958"/>
              </a:lnSpc>
              <a:spcBef>
                <a:spcPts val="0"/>
              </a:spcBef>
              <a:spcAft>
                <a:spcPts val="0"/>
              </a:spcAft>
              <a:buClr>
                <a:srgbClr val="000000"/>
              </a:buClr>
              <a:buSzPts val="2400"/>
              <a:buFont typeface="Arial"/>
              <a:buNone/>
            </a:pPr>
            <a:r>
              <a:rPr lang="en-US" sz="2400" b="0" i="1" u="none" strike="noStrike" cap="none">
                <a:solidFill>
                  <a:srgbClr val="000000"/>
                </a:solidFill>
                <a:latin typeface="Outfit"/>
                <a:ea typeface="Outfit"/>
                <a:cs typeface="Outfit"/>
                <a:sym typeface="Outfit"/>
              </a:rPr>
              <a:t>due to the specific training dataset and the high-quality synthetic data</a:t>
            </a:r>
            <a:br>
              <a:rPr lang="en-US" sz="2400" b="0" i="0" u="none" strike="noStrike" cap="none">
                <a:solidFill>
                  <a:srgbClr val="000000"/>
                </a:solidFill>
                <a:latin typeface="Outfit"/>
                <a:ea typeface="Outfit"/>
                <a:cs typeface="Outfit"/>
                <a:sym typeface="Outfit"/>
              </a:rPr>
            </a:br>
            <a:endParaRPr sz="2400" b="0" i="0" u="none" strike="noStrike" cap="none">
              <a:solidFill>
                <a:srgbClr val="000000"/>
              </a:solidFill>
              <a:latin typeface="Outfit"/>
              <a:ea typeface="Outfit"/>
              <a:cs typeface="Outfit"/>
              <a:sym typeface="Outfit"/>
            </a:endParaRPr>
          </a:p>
          <a:p>
            <a:pPr marL="0" marR="0" lvl="0" indent="0" algn="l" rtl="0">
              <a:lnSpc>
                <a:spcPct val="139958"/>
              </a:lnSpc>
              <a:spcBef>
                <a:spcPts val="0"/>
              </a:spcBef>
              <a:spcAft>
                <a:spcPts val="0"/>
              </a:spcAft>
              <a:buClr>
                <a:srgbClr val="000000"/>
              </a:buClr>
              <a:buSzPts val="1800"/>
              <a:buFont typeface="Arial"/>
              <a:buNone/>
            </a:pPr>
            <a:r>
              <a:rPr lang="en-US" sz="1800" b="0" i="1" u="none" strike="noStrike" cap="none">
                <a:solidFill>
                  <a:srgbClr val="000000"/>
                </a:solidFill>
                <a:latin typeface="Outfit"/>
                <a:ea typeface="Outfit"/>
                <a:cs typeface="Outfit"/>
                <a:sym typeface="Outfit"/>
              </a:rPr>
              <a:t>* currently on beta, we’re releasing it soon in our repoù</a:t>
            </a:r>
            <a:endParaRPr sz="1800" b="0" i="1" u="none" strike="noStrike" cap="none">
              <a:solidFill>
                <a:srgbClr val="000000"/>
              </a:solidFill>
              <a:latin typeface="Outfit"/>
              <a:ea typeface="Outfit"/>
              <a:cs typeface="Outfit"/>
              <a:sym typeface="Outfit"/>
            </a:endParaRPr>
          </a:p>
        </p:txBody>
      </p:sp>
      <p:sp>
        <p:nvSpPr>
          <p:cNvPr id="870" name="Google Shape;870;g36318b86cc2_2_6"/>
          <p:cNvSpPr txBox="1"/>
          <p:nvPr/>
        </p:nvSpPr>
        <p:spPr>
          <a:xfrm>
            <a:off x="1028700" y="441950"/>
            <a:ext cx="50292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1100"/>
              <a:buFont typeface="Arial"/>
              <a:buNone/>
            </a:pPr>
            <a:r>
              <a:rPr lang="en-US" sz="2400" b="0" i="0" u="none" strike="noStrike" cap="none">
                <a:solidFill>
                  <a:srgbClr val="000000"/>
                </a:solidFill>
                <a:latin typeface="Outfit"/>
                <a:ea typeface="Outfit"/>
                <a:cs typeface="Outfit"/>
                <a:sym typeface="Outfit"/>
              </a:rPr>
              <a:t>The next frontier of agentic AI</a:t>
            </a:r>
            <a:endParaRPr sz="2400" b="0" i="0" u="none" strike="noStrike" cap="none">
              <a:solidFill>
                <a:srgbClr val="000000"/>
              </a:solidFill>
              <a:latin typeface="Outfit"/>
              <a:ea typeface="Outfit"/>
              <a:cs typeface="Outfit"/>
              <a:sym typeface="Outfit"/>
            </a:endParaRPr>
          </a:p>
        </p:txBody>
      </p:sp>
      <p:pic>
        <p:nvPicPr>
          <p:cNvPr id="871" name="Google Shape;871;g36318b86cc2_2_6" title="Source Code Image (28).png"/>
          <p:cNvPicPr preferRelativeResize="0"/>
          <p:nvPr/>
        </p:nvPicPr>
        <p:blipFill rotWithShape="1">
          <a:blip r:embed="rId3">
            <a:alphaModFix/>
          </a:blip>
          <a:srcRect/>
          <a:stretch/>
        </p:blipFill>
        <p:spPr>
          <a:xfrm>
            <a:off x="8839275" y="3274325"/>
            <a:ext cx="9230998" cy="462931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875"/>
        <p:cNvGrpSpPr/>
        <p:nvPr/>
      </p:nvGrpSpPr>
      <p:grpSpPr>
        <a:xfrm>
          <a:off x="0" y="0"/>
          <a:ext cx="0" cy="0"/>
          <a:chOff x="0" y="0"/>
          <a:chExt cx="0" cy="0"/>
        </a:xfrm>
      </p:grpSpPr>
      <p:sp>
        <p:nvSpPr>
          <p:cNvPr id="876" name="Google Shape;876;p32"/>
          <p:cNvSpPr/>
          <p:nvPr/>
        </p:nvSpPr>
        <p:spPr>
          <a:xfrm>
            <a:off x="1028700" y="1028700"/>
            <a:ext cx="2244349" cy="1629958"/>
          </a:xfrm>
          <a:custGeom>
            <a:avLst/>
            <a:gdLst/>
            <a:ahLst/>
            <a:cxnLst/>
            <a:rect l="l" t="t" r="r" b="b"/>
            <a:pathLst>
              <a:path w="2244349" h="1629958" extrusionOk="0">
                <a:moveTo>
                  <a:pt x="0" y="0"/>
                </a:moveTo>
                <a:lnTo>
                  <a:pt x="2244349" y="0"/>
                </a:lnTo>
                <a:lnTo>
                  <a:pt x="2244349" y="1629958"/>
                </a:lnTo>
                <a:lnTo>
                  <a:pt x="0" y="1629958"/>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877" name="Google Shape;877;p32"/>
          <p:cNvGrpSpPr/>
          <p:nvPr/>
        </p:nvGrpSpPr>
        <p:grpSpPr>
          <a:xfrm>
            <a:off x="16363515" y="505438"/>
            <a:ext cx="864047" cy="491487"/>
            <a:chOff x="63500" y="63500"/>
            <a:chExt cx="1728089" cy="982980"/>
          </a:xfrm>
        </p:grpSpPr>
        <p:sp>
          <p:nvSpPr>
            <p:cNvPr id="878" name="Google Shape;878;p32"/>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79" name="Google Shape;879;p32"/>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80" name="Google Shape;880;p32"/>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881" name="Google Shape;881;p32"/>
          <p:cNvSpPr txBox="1"/>
          <p:nvPr/>
        </p:nvSpPr>
        <p:spPr>
          <a:xfrm>
            <a:off x="1028700" y="3261175"/>
            <a:ext cx="15071400" cy="43023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6500"/>
              <a:buFont typeface="Arial"/>
              <a:buNone/>
            </a:pPr>
            <a:r>
              <a:rPr lang="en-US" sz="6500" b="0" i="0" u="none" strike="noStrike" cap="none">
                <a:solidFill>
                  <a:schemeClr val="lt1"/>
                </a:solidFill>
                <a:latin typeface="Lexend Deca"/>
                <a:ea typeface="Lexend Deca"/>
                <a:cs typeface="Lexend Deca"/>
                <a:sym typeface="Lexend Deca"/>
              </a:rPr>
              <a:t>The future belongs to those who understand that intelligence without action is just procrastination. A.G.I. doesn't just think — </a:t>
            </a:r>
            <a:r>
              <a:rPr lang="en-US" sz="6500" b="1" i="0" u="none" strike="noStrike" cap="none">
                <a:solidFill>
                  <a:schemeClr val="lt1"/>
                </a:solidFill>
                <a:latin typeface="Lexend Deca"/>
                <a:ea typeface="Lexend Deca"/>
                <a:cs typeface="Lexend Deca"/>
                <a:sym typeface="Lexend Deca"/>
              </a:rPr>
              <a:t>it delivers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cxnSp>
        <p:nvCxnSpPr>
          <p:cNvPr id="887" name="Google Shape;887;g36edbd7e285_0_435"/>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888" name="Google Shape;888;g36edbd7e285_0_435"/>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889" name="Google Shape;889;g36edbd7e285_0_435"/>
          <p:cNvGrpSpPr/>
          <p:nvPr/>
        </p:nvGrpSpPr>
        <p:grpSpPr>
          <a:xfrm>
            <a:off x="16363515" y="505438"/>
            <a:ext cx="864045" cy="491490"/>
            <a:chOff x="63500" y="63500"/>
            <a:chExt cx="1728089" cy="982980"/>
          </a:xfrm>
        </p:grpSpPr>
        <p:sp>
          <p:nvSpPr>
            <p:cNvPr id="890" name="Google Shape;890;g36edbd7e285_0_435"/>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1" name="Google Shape;891;g36edbd7e285_0_435"/>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2" name="Google Shape;892;g36edbd7e285_0_435"/>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893" name="Google Shape;893;g36edbd7e285_0_435"/>
          <p:cNvSpPr txBox="1"/>
          <p:nvPr/>
        </p:nvSpPr>
        <p:spPr>
          <a:xfrm>
            <a:off x="1028700" y="1236625"/>
            <a:ext cx="11871000" cy="7695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5000"/>
              <a:buFont typeface="Arial"/>
              <a:buNone/>
            </a:pPr>
            <a:r>
              <a:rPr lang="en-US" sz="5000" b="1" i="0" u="none" strike="noStrike" cap="none">
                <a:solidFill>
                  <a:srgbClr val="000000"/>
                </a:solidFill>
                <a:latin typeface="Outfit"/>
                <a:ea typeface="Outfit"/>
                <a:cs typeface="Outfit"/>
                <a:sym typeface="Outfit"/>
              </a:rPr>
              <a:t>Get started with the repo</a:t>
            </a:r>
            <a:endParaRPr sz="1400" b="0" i="0" u="none" strike="noStrike" cap="none">
              <a:solidFill>
                <a:srgbClr val="000000"/>
              </a:solidFill>
              <a:latin typeface="Arial"/>
              <a:ea typeface="Arial"/>
              <a:cs typeface="Arial"/>
              <a:sym typeface="Arial"/>
            </a:endParaRPr>
          </a:p>
        </p:txBody>
      </p:sp>
      <p:sp>
        <p:nvSpPr>
          <p:cNvPr id="894" name="Google Shape;894;g36edbd7e285_0_435"/>
          <p:cNvSpPr txBox="1"/>
          <p:nvPr/>
        </p:nvSpPr>
        <p:spPr>
          <a:xfrm>
            <a:off x="16882846" y="9172575"/>
            <a:ext cx="376500" cy="800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Clr>
                <a:srgbClr val="000000"/>
              </a:buClr>
              <a:buSzPts val="5199"/>
              <a:buFont typeface="Arial"/>
              <a:buNone/>
            </a:pPr>
            <a:r>
              <a:rPr lang="en-US" sz="5199" b="1" i="0" u="none" strike="noStrike" cap="none">
                <a:solidFill>
                  <a:srgbClr val="F97141"/>
                </a:solidFill>
                <a:latin typeface="Outfit"/>
                <a:ea typeface="Outfit"/>
                <a:cs typeface="Outfit"/>
                <a:sym typeface="Outfit"/>
              </a:rPr>
              <a:t>&gt;</a:t>
            </a:r>
            <a:endParaRPr sz="1400" b="0" i="0" u="none" strike="noStrike" cap="none">
              <a:solidFill>
                <a:srgbClr val="000000"/>
              </a:solidFill>
              <a:latin typeface="Arial"/>
              <a:ea typeface="Arial"/>
              <a:cs typeface="Arial"/>
              <a:sym typeface="Arial"/>
            </a:endParaRPr>
          </a:p>
        </p:txBody>
      </p:sp>
      <p:sp>
        <p:nvSpPr>
          <p:cNvPr id="895" name="Google Shape;895;g36edbd7e285_0_435"/>
          <p:cNvSpPr txBox="1"/>
          <p:nvPr/>
        </p:nvSpPr>
        <p:spPr>
          <a:xfrm>
            <a:off x="1028700" y="9397050"/>
            <a:ext cx="996000"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Outfit"/>
                <a:ea typeface="Outfit"/>
                <a:cs typeface="Outfit"/>
                <a:sym typeface="Outfit"/>
              </a:rPr>
              <a:t>Pg: 52</a:t>
            </a:r>
            <a:endParaRPr sz="1400" b="0" i="0" u="none" strike="noStrike" cap="none">
              <a:solidFill>
                <a:srgbClr val="000000"/>
              </a:solidFill>
              <a:latin typeface="Arial"/>
              <a:ea typeface="Arial"/>
              <a:cs typeface="Arial"/>
              <a:sym typeface="Arial"/>
            </a:endParaRPr>
          </a:p>
        </p:txBody>
      </p:sp>
      <p:sp>
        <p:nvSpPr>
          <p:cNvPr id="896" name="Google Shape;896;g36edbd7e285_0_435"/>
          <p:cNvSpPr txBox="1"/>
          <p:nvPr/>
        </p:nvSpPr>
        <p:spPr>
          <a:xfrm>
            <a:off x="1028700" y="441950"/>
            <a:ext cx="50292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1100"/>
              <a:buFont typeface="Arial"/>
              <a:buNone/>
            </a:pPr>
            <a:r>
              <a:rPr lang="en-US" sz="2400" b="0" i="0" u="none" strike="noStrike" cap="none">
                <a:solidFill>
                  <a:srgbClr val="000000"/>
                </a:solidFill>
                <a:latin typeface="Outfit"/>
                <a:ea typeface="Outfit"/>
                <a:cs typeface="Outfit"/>
                <a:sym typeface="Outfit"/>
              </a:rPr>
              <a:t>The next frontier of agentic AI</a:t>
            </a:r>
            <a:endParaRPr sz="2400" b="0" i="0" u="none" strike="noStrike" cap="none">
              <a:solidFill>
                <a:srgbClr val="000000"/>
              </a:solidFill>
              <a:latin typeface="Outfit"/>
              <a:ea typeface="Outfit"/>
              <a:cs typeface="Outfit"/>
              <a:sym typeface="Outfit"/>
            </a:endParaRPr>
          </a:p>
        </p:txBody>
      </p:sp>
      <p:pic>
        <p:nvPicPr>
          <p:cNvPr id="897" name="Google Shape;897;g36edbd7e285_0_435" title="QR Code Generator Frame (1).png"/>
          <p:cNvPicPr preferRelativeResize="0"/>
          <p:nvPr/>
        </p:nvPicPr>
        <p:blipFill rotWithShape="1">
          <a:blip r:embed="rId3">
            <a:alphaModFix/>
          </a:blip>
          <a:srcRect/>
          <a:stretch/>
        </p:blipFill>
        <p:spPr>
          <a:xfrm>
            <a:off x="3428963" y="3306200"/>
            <a:ext cx="4671075" cy="4671075"/>
          </a:xfrm>
          <a:prstGeom prst="rect">
            <a:avLst/>
          </a:prstGeom>
          <a:noFill/>
          <a:ln>
            <a:noFill/>
          </a:ln>
        </p:spPr>
      </p:pic>
      <p:sp>
        <p:nvSpPr>
          <p:cNvPr id="898" name="Google Shape;898;g36edbd7e285_0_435"/>
          <p:cNvSpPr txBox="1"/>
          <p:nvPr/>
        </p:nvSpPr>
        <p:spPr>
          <a:xfrm>
            <a:off x="8100038" y="5180038"/>
            <a:ext cx="6759000" cy="923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Arial"/>
                <a:ea typeface="Arial"/>
                <a:cs typeface="Arial"/>
                <a:sym typeface="Arial"/>
              </a:rPr>
              <a:t>Repo: </a:t>
            </a:r>
            <a:r>
              <a:rPr lang="en-US" sz="2400" b="0" i="0" u="sng" strike="noStrike" cap="none">
                <a:solidFill>
                  <a:schemeClr val="hlink"/>
                </a:solidFill>
                <a:latin typeface="Arial"/>
                <a:ea typeface="Arial"/>
                <a:cs typeface="Arial"/>
                <a:sym typeface="Arial"/>
                <a:hlinkClick r:id="rId4"/>
              </a:rPr>
              <a:t>https://github.com/sinaptik-ai/panda-agi</a:t>
            </a: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Arial"/>
                <a:ea typeface="Arial"/>
                <a:cs typeface="Arial"/>
                <a:sym typeface="Arial"/>
              </a:rPr>
              <a:t>Docs: </a:t>
            </a:r>
            <a:r>
              <a:rPr lang="en-US" sz="2400" b="0" i="0" u="sng" strike="noStrike" cap="none">
                <a:solidFill>
                  <a:schemeClr val="hlink"/>
                </a:solidFill>
                <a:latin typeface="Arial"/>
                <a:ea typeface="Arial"/>
                <a:cs typeface="Arial"/>
                <a:sym typeface="Arial"/>
                <a:hlinkClick r:id="rId5"/>
              </a:rPr>
              <a:t>https://agi-docs.pandas-ai.com/</a:t>
            </a:r>
            <a:endParaRPr sz="2400" b="0" i="0" u="none" strike="noStrike" cap="non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33"/>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35912" r="-20134" b="-1455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04" name="Google Shape;904;p33"/>
          <p:cNvSpPr txBox="1"/>
          <p:nvPr/>
        </p:nvSpPr>
        <p:spPr>
          <a:xfrm>
            <a:off x="1028701" y="4479925"/>
            <a:ext cx="4229099" cy="1193800"/>
          </a:xfrm>
          <a:prstGeom prst="rect">
            <a:avLst/>
          </a:prstGeom>
          <a:noFill/>
          <a:ln>
            <a:noFill/>
          </a:ln>
        </p:spPr>
        <p:txBody>
          <a:bodyPr spcFirstLastPara="1" wrap="square" lIns="0" tIns="0" rIns="0" bIns="0" anchor="t" anchorCtr="0">
            <a:spAutoFit/>
          </a:bodyPr>
          <a:lstStyle/>
          <a:p>
            <a:pPr marL="0" marR="0" lvl="0" indent="0" algn="ctr" rtl="0">
              <a:lnSpc>
                <a:spcPct val="140005"/>
              </a:lnSpc>
              <a:spcBef>
                <a:spcPts val="0"/>
              </a:spcBef>
              <a:spcAft>
                <a:spcPts val="0"/>
              </a:spcAft>
              <a:buClr>
                <a:srgbClr val="000000"/>
              </a:buClr>
              <a:buSzPts val="6999"/>
              <a:buFont typeface="Arial"/>
              <a:buNone/>
            </a:pPr>
            <a:r>
              <a:rPr lang="en-US" sz="6999" b="0" i="0" u="none" strike="noStrike" cap="none">
                <a:solidFill>
                  <a:srgbClr val="FFFFFF"/>
                </a:solidFill>
                <a:latin typeface="Outfit"/>
                <a:ea typeface="Outfit"/>
                <a:cs typeface="Outfit"/>
                <a:sym typeface="Outfit"/>
              </a:rPr>
              <a:t>Thank You</a:t>
            </a:r>
            <a:endParaRPr sz="1400" b="0" i="0" u="none" strike="noStrike" cap="none">
              <a:solidFill>
                <a:srgbClr val="000000"/>
              </a:solidFill>
              <a:latin typeface="Arial"/>
              <a:ea typeface="Arial"/>
              <a:cs typeface="Arial"/>
              <a:sym typeface="Arial"/>
            </a:endParaRPr>
          </a:p>
        </p:txBody>
      </p:sp>
      <p:cxnSp>
        <p:nvCxnSpPr>
          <p:cNvPr id="905" name="Google Shape;905;p33"/>
          <p:cNvCxnSpPr/>
          <p:nvPr/>
        </p:nvCxnSpPr>
        <p:spPr>
          <a:xfrm>
            <a:off x="1028700" y="4271210"/>
            <a:ext cx="11361420" cy="0"/>
          </a:xfrm>
          <a:prstGeom prst="straightConnector1">
            <a:avLst/>
          </a:prstGeom>
          <a:noFill/>
          <a:ln w="38100" cap="flat" cmpd="sng">
            <a:solidFill>
              <a:srgbClr val="FFFFFF"/>
            </a:solidFill>
            <a:prstDash val="solid"/>
            <a:round/>
            <a:headEnd type="none" w="sm" len="sm"/>
            <a:tailEnd type="none" w="sm" len="sm"/>
          </a:ln>
        </p:spPr>
      </p:cxnSp>
      <p:sp>
        <p:nvSpPr>
          <p:cNvPr id="906" name="Google Shape;906;p33"/>
          <p:cNvSpPr/>
          <p:nvPr/>
        </p:nvSpPr>
        <p:spPr>
          <a:xfrm>
            <a:off x="15224028" y="312480"/>
            <a:ext cx="2035272" cy="716220"/>
          </a:xfrm>
          <a:custGeom>
            <a:avLst/>
            <a:gdLst/>
            <a:ahLst/>
            <a:cxnLst/>
            <a:rect l="l" t="t" r="r" b="b"/>
            <a:pathLst>
              <a:path w="2035272" h="716220" extrusionOk="0">
                <a:moveTo>
                  <a:pt x="0" y="0"/>
                </a:moveTo>
                <a:lnTo>
                  <a:pt x="2035272" y="0"/>
                </a:lnTo>
                <a:lnTo>
                  <a:pt x="2035272" y="716220"/>
                </a:lnTo>
                <a:lnTo>
                  <a:pt x="0" y="716220"/>
                </a:lnTo>
                <a:lnTo>
                  <a:pt x="0" y="0"/>
                </a:lnTo>
                <a:close/>
              </a:path>
            </a:pathLst>
          </a:custGeom>
          <a:blipFill rotWithShape="1">
            <a:blip r:embed="rId4">
              <a:alphaModFix/>
            </a:blip>
            <a:stretch>
              <a:fillRect l="-29713" t="-66094" r="-27801" b="-85560"/>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cxnSp>
        <p:nvCxnSpPr>
          <p:cNvPr id="178" name="Google Shape;178;g36ea56e4fe5_0_61"/>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179" name="Google Shape;179;g36ea56e4fe5_0_61"/>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180" name="Google Shape;180;g36ea56e4fe5_0_61"/>
          <p:cNvGrpSpPr/>
          <p:nvPr/>
        </p:nvGrpSpPr>
        <p:grpSpPr>
          <a:xfrm>
            <a:off x="16363515" y="505438"/>
            <a:ext cx="864045" cy="491490"/>
            <a:chOff x="63500" y="63500"/>
            <a:chExt cx="1728089" cy="982980"/>
          </a:xfrm>
        </p:grpSpPr>
        <p:sp>
          <p:nvSpPr>
            <p:cNvPr id="181" name="Google Shape;181;g36ea56e4fe5_0_61"/>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2" name="Google Shape;182;g36ea56e4fe5_0_61"/>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3" name="Google Shape;183;g36ea56e4fe5_0_61"/>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84" name="Google Shape;184;g36ea56e4fe5_0_61"/>
          <p:cNvSpPr txBox="1"/>
          <p:nvPr/>
        </p:nvSpPr>
        <p:spPr>
          <a:xfrm>
            <a:off x="16882846" y="9172575"/>
            <a:ext cx="376500" cy="800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Clr>
                <a:srgbClr val="000000"/>
              </a:buClr>
              <a:buSzPts val="5199"/>
              <a:buFont typeface="Arial"/>
              <a:buNone/>
            </a:pPr>
            <a:r>
              <a:rPr lang="en-US" sz="5199" b="1" i="0" u="none" strike="noStrike" cap="none">
                <a:solidFill>
                  <a:srgbClr val="F97141"/>
                </a:solidFill>
                <a:latin typeface="Outfit"/>
                <a:ea typeface="Outfit"/>
                <a:cs typeface="Outfit"/>
                <a:sym typeface="Outfit"/>
              </a:rPr>
              <a:t>&gt;</a:t>
            </a:r>
            <a:endParaRPr sz="1400" b="0" i="0" u="none" strike="noStrike" cap="none">
              <a:solidFill>
                <a:srgbClr val="000000"/>
              </a:solidFill>
              <a:latin typeface="Arial"/>
              <a:ea typeface="Arial"/>
              <a:cs typeface="Arial"/>
              <a:sym typeface="Arial"/>
            </a:endParaRPr>
          </a:p>
        </p:txBody>
      </p:sp>
      <p:sp>
        <p:nvSpPr>
          <p:cNvPr id="185" name="Google Shape;185;g36ea56e4fe5_0_61"/>
          <p:cNvSpPr txBox="1"/>
          <p:nvPr/>
        </p:nvSpPr>
        <p:spPr>
          <a:xfrm>
            <a:off x="1104298" y="9397050"/>
            <a:ext cx="9531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Outfit"/>
                <a:ea typeface="Outfit"/>
                <a:cs typeface="Outfit"/>
                <a:sym typeface="Outfit"/>
              </a:rPr>
              <a:t>Pg: 6</a:t>
            </a:r>
            <a:endParaRPr sz="1400" b="0" i="0" u="none" strike="noStrike" cap="none">
              <a:solidFill>
                <a:srgbClr val="000000"/>
              </a:solidFill>
              <a:latin typeface="Arial"/>
              <a:ea typeface="Arial"/>
              <a:cs typeface="Arial"/>
              <a:sym typeface="Arial"/>
            </a:endParaRPr>
          </a:p>
        </p:txBody>
      </p:sp>
      <p:sp>
        <p:nvSpPr>
          <p:cNvPr id="186" name="Google Shape;186;g36ea56e4fe5_0_61"/>
          <p:cNvSpPr txBox="1"/>
          <p:nvPr/>
        </p:nvSpPr>
        <p:spPr>
          <a:xfrm>
            <a:off x="1028700" y="426075"/>
            <a:ext cx="72336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1100"/>
              <a:buFont typeface="Arial"/>
              <a:buNone/>
            </a:pPr>
            <a:r>
              <a:rPr lang="en-US" sz="2400" b="0" i="0" u="none" strike="noStrike" cap="none">
                <a:solidFill>
                  <a:srgbClr val="000000"/>
                </a:solidFill>
                <a:latin typeface="Outfit"/>
                <a:ea typeface="Outfit"/>
                <a:cs typeface="Outfit"/>
                <a:sym typeface="Outfit"/>
              </a:rPr>
              <a:t>From Completion to Autonomy</a:t>
            </a:r>
            <a:endParaRPr sz="2400" b="0" i="0" u="none" strike="noStrike" cap="none">
              <a:solidFill>
                <a:srgbClr val="000000"/>
              </a:solidFill>
              <a:latin typeface="Outfit"/>
              <a:ea typeface="Outfit"/>
              <a:cs typeface="Outfit"/>
              <a:sym typeface="Outfit"/>
            </a:endParaRPr>
          </a:p>
        </p:txBody>
      </p:sp>
      <p:sp>
        <p:nvSpPr>
          <p:cNvPr id="187" name="Google Shape;187;g36ea56e4fe5_0_61"/>
          <p:cNvSpPr txBox="1"/>
          <p:nvPr/>
        </p:nvSpPr>
        <p:spPr>
          <a:xfrm>
            <a:off x="1028700" y="1236625"/>
            <a:ext cx="5682300" cy="7695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1100"/>
              <a:buFont typeface="Arial"/>
              <a:buNone/>
            </a:pPr>
            <a:r>
              <a:rPr lang="en-US" sz="5000" b="1" i="0" u="none" strike="noStrike" cap="none">
                <a:solidFill>
                  <a:srgbClr val="000000"/>
                </a:solidFill>
                <a:latin typeface="Outfit"/>
                <a:ea typeface="Outfit"/>
                <a:cs typeface="Outfit"/>
                <a:sym typeface="Outfit"/>
              </a:rPr>
              <a:t>The great inversion</a:t>
            </a:r>
            <a:endParaRPr sz="5000" b="1" i="0" u="none" strike="noStrike" cap="none">
              <a:solidFill>
                <a:srgbClr val="000000"/>
              </a:solidFill>
              <a:latin typeface="Outfit"/>
              <a:ea typeface="Outfit"/>
              <a:cs typeface="Outfit"/>
              <a:sym typeface="Outfit"/>
            </a:endParaRPr>
          </a:p>
        </p:txBody>
      </p:sp>
      <p:sp>
        <p:nvSpPr>
          <p:cNvPr id="188" name="Google Shape;188;g36ea56e4fe5_0_61"/>
          <p:cNvSpPr txBox="1"/>
          <p:nvPr/>
        </p:nvSpPr>
        <p:spPr>
          <a:xfrm>
            <a:off x="1028700" y="3873800"/>
            <a:ext cx="8392800" cy="3619452"/>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1100"/>
              <a:buFont typeface="Arial"/>
              <a:buNone/>
            </a:pPr>
            <a:r>
              <a:rPr lang="en-US" sz="2400" b="0" i="0" u="none" strike="noStrike" cap="none">
                <a:solidFill>
                  <a:srgbClr val="000000"/>
                </a:solidFill>
                <a:latin typeface="Outfit"/>
                <a:ea typeface="Outfit"/>
                <a:cs typeface="Outfit"/>
                <a:sym typeface="Outfit"/>
              </a:rPr>
              <a:t>We've allowed AI to invert the natural order of things. Today's large language models are trained to say things—to converse, to explain, to respond, or sometimes worse: to tell us what to do.</a:t>
            </a:r>
            <a:endParaRPr sz="2400" b="0" i="0" u="none" strike="noStrike" cap="none">
              <a:solidFill>
                <a:srgbClr val="000000"/>
              </a:solidFill>
              <a:latin typeface="Outfit"/>
              <a:ea typeface="Outfit"/>
              <a:cs typeface="Outfit"/>
              <a:sym typeface="Outfit"/>
            </a:endParaRPr>
          </a:p>
          <a:p>
            <a:pPr marL="0" marR="0" lvl="0" indent="0" algn="l" rtl="0">
              <a:lnSpc>
                <a:spcPct val="139958"/>
              </a:lnSpc>
              <a:spcBef>
                <a:spcPts val="0"/>
              </a:spcBef>
              <a:spcAft>
                <a:spcPts val="0"/>
              </a:spcAft>
              <a:buClr>
                <a:srgbClr val="000000"/>
              </a:buClr>
              <a:buSzPts val="1100"/>
              <a:buFont typeface="Arial"/>
              <a:buNone/>
            </a:pPr>
            <a:endParaRPr sz="2400" b="0" i="0" u="none" strike="noStrike" cap="none">
              <a:solidFill>
                <a:srgbClr val="000000"/>
              </a:solidFill>
              <a:latin typeface="Outfit"/>
              <a:ea typeface="Outfit"/>
              <a:cs typeface="Outfit"/>
              <a:sym typeface="Outfit"/>
            </a:endParaRPr>
          </a:p>
          <a:p>
            <a:pPr marL="0" marR="0" lvl="0" indent="0" algn="l" rtl="0">
              <a:lnSpc>
                <a:spcPct val="139958"/>
              </a:lnSpc>
              <a:spcBef>
                <a:spcPts val="0"/>
              </a:spcBef>
              <a:spcAft>
                <a:spcPts val="0"/>
              </a:spcAft>
              <a:buClr>
                <a:srgbClr val="000000"/>
              </a:buClr>
              <a:buSzPts val="1100"/>
              <a:buFont typeface="Arial"/>
              <a:buNone/>
            </a:pPr>
            <a:r>
              <a:rPr lang="en-US" sz="2400" b="0" i="0" u="none" strike="noStrike" cap="none">
                <a:solidFill>
                  <a:srgbClr val="000000"/>
                </a:solidFill>
                <a:latin typeface="Outfit"/>
                <a:ea typeface="Outfit"/>
                <a:cs typeface="Outfit"/>
                <a:sym typeface="Outfit"/>
              </a:rPr>
              <a:t>But </a:t>
            </a:r>
            <a:r>
              <a:rPr lang="en-US" sz="2400" b="1" i="0" u="none" strike="noStrike" cap="none">
                <a:solidFill>
                  <a:srgbClr val="000000"/>
                </a:solidFill>
                <a:latin typeface="Outfit"/>
                <a:ea typeface="Outfit"/>
                <a:cs typeface="Outfit"/>
                <a:sym typeface="Outfit"/>
              </a:rPr>
              <a:t>machines should not be conversationalists</a:t>
            </a:r>
            <a:r>
              <a:rPr lang="en-US" sz="2400" b="0" i="0" u="none" strike="noStrike" cap="none">
                <a:solidFill>
                  <a:srgbClr val="000000"/>
                </a:solidFill>
                <a:latin typeface="Outfit"/>
                <a:ea typeface="Outfit"/>
                <a:cs typeface="Outfit"/>
                <a:sym typeface="Outfit"/>
              </a:rPr>
              <a:t>. They should be </a:t>
            </a:r>
            <a:r>
              <a:rPr lang="en-US" sz="2400" b="1" i="0" u="none" strike="noStrike" cap="none">
                <a:solidFill>
                  <a:srgbClr val="000000"/>
                </a:solidFill>
                <a:latin typeface="Outfit"/>
                <a:ea typeface="Outfit"/>
                <a:cs typeface="Outfit"/>
                <a:sym typeface="Outfit"/>
              </a:rPr>
              <a:t>executors</a:t>
            </a:r>
            <a:r>
              <a:rPr lang="en-US" sz="2400" b="0" i="0" u="none" strike="noStrike" cap="none">
                <a:solidFill>
                  <a:srgbClr val="000000"/>
                </a:solidFill>
                <a:latin typeface="Outfit"/>
                <a:ea typeface="Outfit"/>
                <a:cs typeface="Outfit"/>
                <a:sym typeface="Outfit"/>
              </a:rPr>
              <a:t>.</a:t>
            </a:r>
            <a:endParaRPr sz="2400" b="0" i="0" u="none" strike="noStrike" cap="none">
              <a:solidFill>
                <a:srgbClr val="000000"/>
              </a:solidFill>
              <a:latin typeface="Outfit"/>
              <a:ea typeface="Outfit"/>
              <a:cs typeface="Outfit"/>
              <a:sym typeface="Outfi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cxnSp>
        <p:nvCxnSpPr>
          <p:cNvPr id="193" name="Google Shape;193;g36eb9e5e57c_0_0"/>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194" name="Google Shape;194;g36eb9e5e57c_0_0"/>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195" name="Google Shape;195;g36eb9e5e57c_0_0"/>
          <p:cNvGrpSpPr/>
          <p:nvPr/>
        </p:nvGrpSpPr>
        <p:grpSpPr>
          <a:xfrm>
            <a:off x="16363515" y="505438"/>
            <a:ext cx="864045" cy="491490"/>
            <a:chOff x="63500" y="63500"/>
            <a:chExt cx="1728089" cy="982980"/>
          </a:xfrm>
        </p:grpSpPr>
        <p:sp>
          <p:nvSpPr>
            <p:cNvPr id="196" name="Google Shape;196;g36eb9e5e57c_0_0"/>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7" name="Google Shape;197;g36eb9e5e57c_0_0"/>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8" name="Google Shape;198;g36eb9e5e57c_0_0"/>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99" name="Google Shape;199;g36eb9e5e57c_0_0"/>
          <p:cNvSpPr txBox="1"/>
          <p:nvPr/>
        </p:nvSpPr>
        <p:spPr>
          <a:xfrm>
            <a:off x="16882846" y="9172575"/>
            <a:ext cx="376500" cy="800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Clr>
                <a:srgbClr val="000000"/>
              </a:buClr>
              <a:buSzPts val="5199"/>
              <a:buFont typeface="Arial"/>
              <a:buNone/>
            </a:pPr>
            <a:r>
              <a:rPr lang="en-US" sz="5199" b="1" i="0" u="none" strike="noStrike" cap="none">
                <a:solidFill>
                  <a:srgbClr val="F97141"/>
                </a:solidFill>
                <a:latin typeface="Outfit"/>
                <a:ea typeface="Outfit"/>
                <a:cs typeface="Outfit"/>
                <a:sym typeface="Outfit"/>
              </a:rPr>
              <a:t>&gt;</a:t>
            </a:r>
            <a:endParaRPr sz="1400" b="0" i="0" u="none" strike="noStrike" cap="none">
              <a:solidFill>
                <a:srgbClr val="000000"/>
              </a:solidFill>
              <a:latin typeface="Arial"/>
              <a:ea typeface="Arial"/>
              <a:cs typeface="Arial"/>
              <a:sym typeface="Arial"/>
            </a:endParaRPr>
          </a:p>
        </p:txBody>
      </p:sp>
      <p:sp>
        <p:nvSpPr>
          <p:cNvPr id="200" name="Google Shape;200;g36eb9e5e57c_0_0"/>
          <p:cNvSpPr txBox="1"/>
          <p:nvPr/>
        </p:nvSpPr>
        <p:spPr>
          <a:xfrm>
            <a:off x="1104299" y="9397050"/>
            <a:ext cx="7899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Outfit"/>
                <a:ea typeface="Outfit"/>
                <a:cs typeface="Outfit"/>
                <a:sym typeface="Outfit"/>
              </a:rPr>
              <a:t>Pg: 7</a:t>
            </a:r>
            <a:endParaRPr sz="1400" b="0" i="0" u="none" strike="noStrike" cap="none">
              <a:solidFill>
                <a:srgbClr val="000000"/>
              </a:solidFill>
              <a:latin typeface="Arial"/>
              <a:ea typeface="Arial"/>
              <a:cs typeface="Arial"/>
              <a:sym typeface="Arial"/>
            </a:endParaRPr>
          </a:p>
        </p:txBody>
      </p:sp>
      <p:sp>
        <p:nvSpPr>
          <p:cNvPr id="201" name="Google Shape;201;g36eb9e5e57c_0_0"/>
          <p:cNvSpPr txBox="1"/>
          <p:nvPr/>
        </p:nvSpPr>
        <p:spPr>
          <a:xfrm>
            <a:off x="1028700" y="426075"/>
            <a:ext cx="72336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1100"/>
              <a:buFont typeface="Arial"/>
              <a:buNone/>
            </a:pPr>
            <a:r>
              <a:rPr lang="en-US" sz="2400" b="0" i="0" u="none" strike="noStrike" cap="none">
                <a:solidFill>
                  <a:srgbClr val="000000"/>
                </a:solidFill>
                <a:latin typeface="Outfit"/>
                <a:ea typeface="Outfit"/>
                <a:cs typeface="Outfit"/>
                <a:sym typeface="Outfit"/>
              </a:rPr>
              <a:t>From Completion to Autonomy</a:t>
            </a:r>
            <a:endParaRPr sz="2400" b="0" i="0" u="none" strike="noStrike" cap="none">
              <a:solidFill>
                <a:srgbClr val="000000"/>
              </a:solidFill>
              <a:latin typeface="Outfit"/>
              <a:ea typeface="Outfit"/>
              <a:cs typeface="Outfit"/>
              <a:sym typeface="Outfit"/>
            </a:endParaRPr>
          </a:p>
        </p:txBody>
      </p:sp>
      <p:sp>
        <p:nvSpPr>
          <p:cNvPr id="202" name="Google Shape;202;g36eb9e5e57c_0_0"/>
          <p:cNvSpPr txBox="1"/>
          <p:nvPr/>
        </p:nvSpPr>
        <p:spPr>
          <a:xfrm>
            <a:off x="1028700" y="1236625"/>
            <a:ext cx="5682300" cy="7695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5000"/>
              <a:buFont typeface="Arial"/>
              <a:buNone/>
            </a:pPr>
            <a:r>
              <a:rPr lang="en-US" sz="5000" b="1" i="0" u="none" strike="noStrike" cap="none">
                <a:solidFill>
                  <a:srgbClr val="000000"/>
                </a:solidFill>
                <a:latin typeface="Outfit"/>
                <a:ea typeface="Outfit"/>
                <a:cs typeface="Outfit"/>
                <a:sym typeface="Outfit"/>
              </a:rPr>
              <a:t>The paradigm shift</a:t>
            </a:r>
            <a:endParaRPr sz="1400" b="0" i="0" u="none" strike="noStrike" cap="none">
              <a:solidFill>
                <a:srgbClr val="000000"/>
              </a:solidFill>
              <a:latin typeface="Arial"/>
              <a:ea typeface="Arial"/>
              <a:cs typeface="Arial"/>
              <a:sym typeface="Arial"/>
            </a:endParaRPr>
          </a:p>
        </p:txBody>
      </p:sp>
      <p:sp>
        <p:nvSpPr>
          <p:cNvPr id="203" name="Google Shape;203;g36eb9e5e57c_0_0"/>
          <p:cNvSpPr txBox="1"/>
          <p:nvPr/>
        </p:nvSpPr>
        <p:spPr>
          <a:xfrm>
            <a:off x="1028700" y="2714475"/>
            <a:ext cx="8115300" cy="8865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1100"/>
              <a:buFont typeface="Arial"/>
              <a:buNone/>
            </a:pPr>
            <a:r>
              <a:rPr lang="en-US" sz="2400" b="1" i="0" u="none" strike="noStrike" cap="none">
                <a:solidFill>
                  <a:srgbClr val="000000"/>
                </a:solidFill>
                <a:latin typeface="Outfit"/>
                <a:ea typeface="Outfit"/>
                <a:cs typeface="Outfit"/>
                <a:sym typeface="Outfit"/>
              </a:rPr>
              <a:t>Old paradigm</a:t>
            </a:r>
            <a:br>
              <a:rPr lang="en-US" sz="2400" b="1" i="0" u="none" strike="noStrike" cap="none">
                <a:solidFill>
                  <a:srgbClr val="000000"/>
                </a:solidFill>
                <a:latin typeface="Outfit"/>
                <a:ea typeface="Outfit"/>
                <a:cs typeface="Outfit"/>
                <a:sym typeface="Outfit"/>
              </a:rPr>
            </a:br>
            <a:r>
              <a:rPr lang="en-US" sz="2400" b="0" i="0" u="none" strike="noStrike" cap="none">
                <a:solidFill>
                  <a:srgbClr val="000000"/>
                </a:solidFill>
                <a:latin typeface="Outfit"/>
                <a:ea typeface="Outfit"/>
                <a:cs typeface="Outfit"/>
                <a:sym typeface="Outfit"/>
              </a:rPr>
              <a:t>AI responds to single requests</a:t>
            </a:r>
            <a:endParaRPr sz="2400" b="0" i="0" u="none" strike="noStrike" cap="none">
              <a:solidFill>
                <a:srgbClr val="000000"/>
              </a:solidFill>
              <a:latin typeface="Outfit"/>
              <a:ea typeface="Outfit"/>
              <a:cs typeface="Outfit"/>
              <a:sym typeface="Outfit"/>
            </a:endParaRPr>
          </a:p>
        </p:txBody>
      </p:sp>
      <p:cxnSp>
        <p:nvCxnSpPr>
          <p:cNvPr id="204" name="Google Shape;204;g36eb9e5e57c_0_0"/>
          <p:cNvCxnSpPr/>
          <p:nvPr/>
        </p:nvCxnSpPr>
        <p:spPr>
          <a:xfrm>
            <a:off x="9144000" y="4595846"/>
            <a:ext cx="0" cy="3415800"/>
          </a:xfrm>
          <a:prstGeom prst="straightConnector1">
            <a:avLst/>
          </a:prstGeom>
          <a:noFill/>
          <a:ln w="38100" cap="flat" cmpd="sng">
            <a:solidFill>
              <a:srgbClr val="00CD8F"/>
            </a:solidFill>
            <a:prstDash val="solid"/>
            <a:round/>
            <a:headEnd type="none" w="sm" len="sm"/>
            <a:tailEnd type="none" w="sm" len="sm"/>
          </a:ln>
        </p:spPr>
      </p:cxnSp>
      <p:sp>
        <p:nvSpPr>
          <p:cNvPr id="205" name="Google Shape;205;g36eb9e5e57c_0_0"/>
          <p:cNvSpPr txBox="1"/>
          <p:nvPr/>
        </p:nvSpPr>
        <p:spPr>
          <a:xfrm>
            <a:off x="9829850" y="2714475"/>
            <a:ext cx="7053000" cy="8865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1100"/>
              <a:buFont typeface="Arial"/>
              <a:buNone/>
            </a:pPr>
            <a:r>
              <a:rPr lang="en-US" sz="2400" b="1" i="0" u="none" strike="noStrike" cap="none">
                <a:solidFill>
                  <a:schemeClr val="dk1"/>
                </a:solidFill>
                <a:latin typeface="Outfit"/>
                <a:ea typeface="Outfit"/>
                <a:cs typeface="Outfit"/>
                <a:sym typeface="Outfit"/>
              </a:rPr>
              <a:t>New paradigm</a:t>
            </a:r>
            <a:br>
              <a:rPr lang="en-US" sz="2400" b="1" i="0" u="none" strike="noStrike" cap="none">
                <a:solidFill>
                  <a:schemeClr val="dk1"/>
                </a:solidFill>
                <a:latin typeface="Outfit"/>
                <a:ea typeface="Outfit"/>
                <a:cs typeface="Outfit"/>
                <a:sym typeface="Outfit"/>
              </a:rPr>
            </a:br>
            <a:r>
              <a:rPr lang="en-US" sz="2400" b="0" i="0" u="none" strike="noStrike" cap="none">
                <a:solidFill>
                  <a:schemeClr val="dk1"/>
                </a:solidFill>
                <a:latin typeface="Outfit"/>
                <a:ea typeface="Outfit"/>
                <a:cs typeface="Outfit"/>
                <a:sym typeface="Outfit"/>
              </a:rPr>
              <a:t>AI takes initiative and completes entire workflows</a:t>
            </a:r>
            <a:endParaRPr sz="2400" b="0" i="0" u="none" strike="noStrike" cap="none">
              <a:solidFill>
                <a:srgbClr val="000000"/>
              </a:solidFill>
              <a:latin typeface="Outfit"/>
              <a:ea typeface="Outfit"/>
              <a:cs typeface="Outfit"/>
              <a:sym typeface="Outfit"/>
            </a:endParaRPr>
          </a:p>
        </p:txBody>
      </p:sp>
      <p:sp>
        <p:nvSpPr>
          <p:cNvPr id="206" name="Google Shape;206;g36eb9e5e57c_0_0"/>
          <p:cNvSpPr/>
          <p:nvPr/>
        </p:nvSpPr>
        <p:spPr>
          <a:xfrm>
            <a:off x="1012375" y="4425050"/>
            <a:ext cx="3118800" cy="769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Hello, how can I assist you?</a:t>
            </a:r>
            <a:endParaRPr sz="1800" b="0" i="0" u="none" strike="noStrike" cap="none">
              <a:solidFill>
                <a:srgbClr val="000000"/>
              </a:solidFill>
              <a:latin typeface="Calibri"/>
              <a:ea typeface="Calibri"/>
              <a:cs typeface="Calibri"/>
              <a:sym typeface="Calibri"/>
            </a:endParaRPr>
          </a:p>
        </p:txBody>
      </p:sp>
      <p:sp>
        <p:nvSpPr>
          <p:cNvPr id="207" name="Google Shape;207;g36eb9e5e57c_0_0"/>
          <p:cNvSpPr/>
          <p:nvPr/>
        </p:nvSpPr>
        <p:spPr>
          <a:xfrm>
            <a:off x="4767750" y="5256988"/>
            <a:ext cx="3858900" cy="769500"/>
          </a:xfrm>
          <a:prstGeom prst="roundRect">
            <a:avLst>
              <a:gd name="adj" fmla="val 16667"/>
            </a:avLst>
          </a:prstGeom>
          <a:solidFill>
            <a:srgbClr val="4A86E8"/>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Can you write a story of a chicken that wanted to become a chef?</a:t>
            </a:r>
            <a:endParaRPr sz="1800" b="0" i="0" u="none" strike="noStrike" cap="none">
              <a:solidFill>
                <a:schemeClr val="lt1"/>
              </a:solidFill>
              <a:latin typeface="Calibri"/>
              <a:ea typeface="Calibri"/>
              <a:cs typeface="Calibri"/>
              <a:sym typeface="Calibri"/>
            </a:endParaRPr>
          </a:p>
        </p:txBody>
      </p:sp>
      <p:sp>
        <p:nvSpPr>
          <p:cNvPr id="208" name="Google Shape;208;g36eb9e5e57c_0_0"/>
          <p:cNvSpPr/>
          <p:nvPr/>
        </p:nvSpPr>
        <p:spPr>
          <a:xfrm>
            <a:off x="1012375" y="6253975"/>
            <a:ext cx="4376100" cy="1449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Of course!</a:t>
            </a:r>
            <a:br>
              <a:rPr lang="en-US" sz="1800" b="0" i="0" u="none" strike="noStrike" cap="none">
                <a:solidFill>
                  <a:srgbClr val="000000"/>
                </a:solidFill>
                <a:latin typeface="Calibri"/>
                <a:ea typeface="Calibri"/>
                <a:cs typeface="Calibri"/>
                <a:sym typeface="Calibri"/>
              </a:rPr>
            </a:br>
            <a:br>
              <a:rPr lang="en-US" sz="1800" b="0" i="0" u="none" strike="noStrike" cap="none">
                <a:solidFill>
                  <a:srgbClr val="000000"/>
                </a:solidFill>
                <a:latin typeface="Calibri"/>
                <a:ea typeface="Calibri"/>
                <a:cs typeface="Calibri"/>
                <a:sym typeface="Calibri"/>
              </a:rPr>
            </a:br>
            <a:r>
              <a:rPr lang="en-US" sz="1800" b="0" i="0" u="none" strike="noStrike" cap="none">
                <a:solidFill>
                  <a:srgbClr val="000000"/>
                </a:solidFill>
                <a:latin typeface="Calibri"/>
                <a:ea typeface="Calibri"/>
                <a:cs typeface="Calibri"/>
                <a:sym typeface="Calibri"/>
              </a:rPr>
              <a:t>Once upon a time, in an ancient realm, a chicken called Chick …</a:t>
            </a:r>
            <a:endParaRPr sz="1800" b="0" i="0" u="none" strike="noStrike" cap="none">
              <a:solidFill>
                <a:srgbClr val="000000"/>
              </a:solidFill>
              <a:latin typeface="Calibri"/>
              <a:ea typeface="Calibri"/>
              <a:cs typeface="Calibri"/>
              <a:sym typeface="Calibri"/>
            </a:endParaRPr>
          </a:p>
        </p:txBody>
      </p:sp>
      <p:sp>
        <p:nvSpPr>
          <p:cNvPr id="209" name="Google Shape;209;g36eb9e5e57c_0_0"/>
          <p:cNvSpPr/>
          <p:nvPr/>
        </p:nvSpPr>
        <p:spPr>
          <a:xfrm>
            <a:off x="9813350" y="6018625"/>
            <a:ext cx="2535900" cy="769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Sure, let me create it!</a:t>
            </a:r>
            <a:endParaRPr sz="1800" b="0" i="0" u="none" strike="noStrike" cap="none">
              <a:solidFill>
                <a:srgbClr val="000000"/>
              </a:solidFill>
              <a:latin typeface="Calibri"/>
              <a:ea typeface="Calibri"/>
              <a:cs typeface="Calibri"/>
              <a:sym typeface="Calibri"/>
            </a:endParaRPr>
          </a:p>
        </p:txBody>
      </p:sp>
      <p:sp>
        <p:nvSpPr>
          <p:cNvPr id="210" name="Google Shape;210;g36eb9e5e57c_0_0"/>
          <p:cNvSpPr txBox="1"/>
          <p:nvPr/>
        </p:nvSpPr>
        <p:spPr>
          <a:xfrm>
            <a:off x="9829850" y="6999600"/>
            <a:ext cx="5219700" cy="877200"/>
          </a:xfrm>
          <a:prstGeom prst="rect">
            <a:avLst/>
          </a:prstGeom>
          <a:noFill/>
          <a:ln>
            <a:noFill/>
          </a:ln>
        </p:spPr>
        <p:txBody>
          <a:bodyPr spcFirstLastPara="1" wrap="square" lIns="0" tIns="0" rIns="0" bIns="0" anchor="t" anchorCtr="0">
            <a:spAutoFit/>
          </a:bodyPr>
          <a:lstStyle/>
          <a:p>
            <a:pPr marL="457200" marR="0" lvl="0" indent="-323850" algn="l" rtl="0">
              <a:lnSpc>
                <a:spcPct val="139958"/>
              </a:lnSpc>
              <a:spcBef>
                <a:spcPts val="0"/>
              </a:spcBef>
              <a:spcAft>
                <a:spcPts val="0"/>
              </a:spcAft>
              <a:buClr>
                <a:srgbClr val="434343"/>
              </a:buClr>
              <a:buSzPts val="1500"/>
              <a:buFont typeface="Outfit"/>
              <a:buChar char="●"/>
            </a:pPr>
            <a:r>
              <a:rPr lang="en-US" sz="1500" b="0" i="0" u="none" strike="noStrike" cap="none">
                <a:solidFill>
                  <a:srgbClr val="434343"/>
                </a:solidFill>
                <a:latin typeface="Outfit"/>
                <a:ea typeface="Outfit"/>
                <a:cs typeface="Outfit"/>
                <a:sym typeface="Outfit"/>
              </a:rPr>
              <a:t>Retrieving your data from your data lake</a:t>
            </a:r>
            <a:endParaRPr sz="1500" b="0" i="0" u="none" strike="noStrike" cap="none">
              <a:solidFill>
                <a:srgbClr val="434343"/>
              </a:solidFill>
              <a:latin typeface="Outfit"/>
              <a:ea typeface="Outfit"/>
              <a:cs typeface="Outfit"/>
              <a:sym typeface="Outfit"/>
            </a:endParaRPr>
          </a:p>
          <a:p>
            <a:pPr marL="457200" marR="0" lvl="0" indent="-323850" algn="l" rtl="0">
              <a:lnSpc>
                <a:spcPct val="139958"/>
              </a:lnSpc>
              <a:spcBef>
                <a:spcPts val="0"/>
              </a:spcBef>
              <a:spcAft>
                <a:spcPts val="0"/>
              </a:spcAft>
              <a:buClr>
                <a:srgbClr val="434343"/>
              </a:buClr>
              <a:buSzPts val="1500"/>
              <a:buFont typeface="Outfit"/>
              <a:buChar char="●"/>
            </a:pPr>
            <a:r>
              <a:rPr lang="en-US" sz="1500" b="0" i="0" u="none" strike="noStrike" cap="none">
                <a:solidFill>
                  <a:srgbClr val="434343"/>
                </a:solidFill>
                <a:latin typeface="Outfit"/>
                <a:ea typeface="Outfit"/>
                <a:cs typeface="Outfit"/>
                <a:sym typeface="Outfit"/>
              </a:rPr>
              <a:t>Analyzing your sales, in search of insights</a:t>
            </a:r>
            <a:endParaRPr sz="1500" b="0" i="0" u="none" strike="noStrike" cap="none">
              <a:solidFill>
                <a:srgbClr val="434343"/>
              </a:solidFill>
              <a:latin typeface="Outfit"/>
              <a:ea typeface="Outfit"/>
              <a:cs typeface="Outfit"/>
              <a:sym typeface="Outfit"/>
            </a:endParaRPr>
          </a:p>
          <a:p>
            <a:pPr marL="457200" marR="0" lvl="0" indent="-323850" algn="l" rtl="0">
              <a:lnSpc>
                <a:spcPct val="139958"/>
              </a:lnSpc>
              <a:spcBef>
                <a:spcPts val="0"/>
              </a:spcBef>
              <a:spcAft>
                <a:spcPts val="0"/>
              </a:spcAft>
              <a:buClr>
                <a:srgbClr val="434343"/>
              </a:buClr>
              <a:buSzPts val="1500"/>
              <a:buFont typeface="Outfit"/>
              <a:buChar char="●"/>
            </a:pPr>
            <a:r>
              <a:rPr lang="en-US" sz="1500" b="0" i="0" u="none" strike="noStrike" cap="none">
                <a:solidFill>
                  <a:srgbClr val="434343"/>
                </a:solidFill>
                <a:latin typeface="Outfit"/>
                <a:ea typeface="Outfit"/>
                <a:cs typeface="Outfit"/>
                <a:sym typeface="Outfit"/>
              </a:rPr>
              <a:t>Generating a dashboard from the findings</a:t>
            </a:r>
            <a:endParaRPr sz="1500" b="0" i="0" u="none" strike="noStrike" cap="none">
              <a:solidFill>
                <a:srgbClr val="434343"/>
              </a:solidFill>
              <a:latin typeface="Outfit"/>
              <a:ea typeface="Outfit"/>
              <a:cs typeface="Outfit"/>
              <a:sym typeface="Outfit"/>
            </a:endParaRPr>
          </a:p>
        </p:txBody>
      </p:sp>
      <p:sp>
        <p:nvSpPr>
          <p:cNvPr id="211" name="Google Shape;211;g36eb9e5e57c_0_0"/>
          <p:cNvSpPr/>
          <p:nvPr/>
        </p:nvSpPr>
        <p:spPr>
          <a:xfrm>
            <a:off x="9829850" y="4425050"/>
            <a:ext cx="3118800" cy="769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Hello, how can I assist you?</a:t>
            </a:r>
            <a:endParaRPr sz="1800" b="0" i="0" u="none" strike="noStrike" cap="none">
              <a:solidFill>
                <a:srgbClr val="000000"/>
              </a:solidFill>
              <a:latin typeface="Calibri"/>
              <a:ea typeface="Calibri"/>
              <a:cs typeface="Calibri"/>
              <a:sym typeface="Calibri"/>
            </a:endParaRPr>
          </a:p>
        </p:txBody>
      </p:sp>
      <p:sp>
        <p:nvSpPr>
          <p:cNvPr id="212" name="Google Shape;212;g36eb9e5e57c_0_0"/>
          <p:cNvSpPr/>
          <p:nvPr/>
        </p:nvSpPr>
        <p:spPr>
          <a:xfrm>
            <a:off x="13535950" y="5286738"/>
            <a:ext cx="3858900" cy="769500"/>
          </a:xfrm>
          <a:prstGeom prst="roundRect">
            <a:avLst>
              <a:gd name="adj" fmla="val 16667"/>
            </a:avLst>
          </a:prstGeom>
          <a:solidFill>
            <a:srgbClr val="4A86E8"/>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Can you create a dashboard of our sales in France?</a:t>
            </a:r>
            <a:endParaRPr sz="1800" b="0" i="0" u="none" strike="noStrike" cap="none">
              <a:solidFill>
                <a:schemeClr val="lt1"/>
              </a:solidFill>
              <a:latin typeface="Calibri"/>
              <a:ea typeface="Calibri"/>
              <a:cs typeface="Calibri"/>
              <a:sym typeface="Calibri"/>
            </a:endParaRPr>
          </a:p>
        </p:txBody>
      </p:sp>
      <p:sp>
        <p:nvSpPr>
          <p:cNvPr id="213" name="Google Shape;213;g36eb9e5e57c_0_0"/>
          <p:cNvSpPr/>
          <p:nvPr/>
        </p:nvSpPr>
        <p:spPr>
          <a:xfrm>
            <a:off x="17090271" y="5763750"/>
            <a:ext cx="377356" cy="490220"/>
          </a:xfrm>
          <a:custGeom>
            <a:avLst/>
            <a:gdLst/>
            <a:ahLst/>
            <a:cxnLst/>
            <a:rect l="l" t="t" r="r" b="b"/>
            <a:pathLst>
              <a:path w="824822" h="1059935" extrusionOk="0">
                <a:moveTo>
                  <a:pt x="0" y="0"/>
                </a:moveTo>
                <a:lnTo>
                  <a:pt x="824822" y="0"/>
                </a:lnTo>
                <a:lnTo>
                  <a:pt x="824822" y="1059935"/>
                </a:lnTo>
                <a:lnTo>
                  <a:pt x="0" y="1059935"/>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4" name="Google Shape;214;g36eb9e5e57c_0_0"/>
          <p:cNvSpPr/>
          <p:nvPr/>
        </p:nvSpPr>
        <p:spPr>
          <a:xfrm>
            <a:off x="9813350" y="8088275"/>
            <a:ext cx="3788400" cy="769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Here it is! Your dashboard is ready!</a:t>
            </a: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g36ea56e4fe5_0_113"/>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35917" r="-20124" b="-1455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0" name="Google Shape;220;g36ea56e4fe5_0_113"/>
          <p:cNvSpPr txBox="1"/>
          <p:nvPr/>
        </p:nvSpPr>
        <p:spPr>
          <a:xfrm>
            <a:off x="1028700" y="4479925"/>
            <a:ext cx="13046400" cy="3231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6999"/>
              <a:buFont typeface="Arial"/>
              <a:buNone/>
            </a:pPr>
            <a:r>
              <a:rPr lang="en-US" sz="6999" b="0" i="0" u="none" strike="noStrike" cap="none">
                <a:solidFill>
                  <a:srgbClr val="FFFFFF"/>
                </a:solidFill>
                <a:latin typeface="Outfit"/>
                <a:ea typeface="Outfit"/>
                <a:cs typeface="Outfit"/>
                <a:sym typeface="Outfit"/>
              </a:rPr>
              <a:t>Section 02: Redefining Intelligence - Agentic General Intelligence</a:t>
            </a:r>
            <a:endParaRPr sz="6999" b="0" i="0" u="none" strike="noStrike" cap="none">
              <a:solidFill>
                <a:srgbClr val="FFFFFF"/>
              </a:solidFill>
              <a:latin typeface="Outfit"/>
              <a:ea typeface="Outfit"/>
              <a:cs typeface="Outfit"/>
              <a:sym typeface="Outfit"/>
            </a:endParaRPr>
          </a:p>
        </p:txBody>
      </p:sp>
      <p:cxnSp>
        <p:nvCxnSpPr>
          <p:cNvPr id="221" name="Google Shape;221;g36ea56e4fe5_0_113"/>
          <p:cNvCxnSpPr/>
          <p:nvPr/>
        </p:nvCxnSpPr>
        <p:spPr>
          <a:xfrm>
            <a:off x="1028700" y="4271210"/>
            <a:ext cx="11361300" cy="0"/>
          </a:xfrm>
          <a:prstGeom prst="straightConnector1">
            <a:avLst/>
          </a:prstGeom>
          <a:noFill/>
          <a:ln w="38100" cap="flat" cmpd="sng">
            <a:solidFill>
              <a:srgbClr val="FFFFFF"/>
            </a:solidFill>
            <a:prstDash val="solid"/>
            <a:round/>
            <a:headEnd type="none" w="sm" len="sm"/>
            <a:tailEnd type="none" w="sm" len="sm"/>
          </a:ln>
        </p:spPr>
      </p:cxnSp>
      <p:sp>
        <p:nvSpPr>
          <p:cNvPr id="222" name="Google Shape;222;g36ea56e4fe5_0_113"/>
          <p:cNvSpPr/>
          <p:nvPr/>
        </p:nvSpPr>
        <p:spPr>
          <a:xfrm>
            <a:off x="15224028" y="312480"/>
            <a:ext cx="2035272" cy="716220"/>
          </a:xfrm>
          <a:custGeom>
            <a:avLst/>
            <a:gdLst/>
            <a:ahLst/>
            <a:cxnLst/>
            <a:rect l="l" t="t" r="r" b="b"/>
            <a:pathLst>
              <a:path w="2035272" h="716220" extrusionOk="0">
                <a:moveTo>
                  <a:pt x="0" y="0"/>
                </a:moveTo>
                <a:lnTo>
                  <a:pt x="2035272" y="0"/>
                </a:lnTo>
                <a:lnTo>
                  <a:pt x="2035272" y="716220"/>
                </a:lnTo>
                <a:lnTo>
                  <a:pt x="0" y="716220"/>
                </a:lnTo>
                <a:lnTo>
                  <a:pt x="0" y="0"/>
                </a:lnTo>
                <a:close/>
              </a:path>
            </a:pathLst>
          </a:custGeom>
          <a:blipFill rotWithShape="1">
            <a:blip r:embed="rId4">
              <a:alphaModFix/>
            </a:blip>
            <a:stretch>
              <a:fillRect l="-29715" t="-66094" r="-27794" b="-85560"/>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cxnSp>
        <p:nvCxnSpPr>
          <p:cNvPr id="227" name="Google Shape;227;g36eb9e5e57c_0_29"/>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228" name="Google Shape;228;g36eb9e5e57c_0_29"/>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229" name="Google Shape;229;g36eb9e5e57c_0_29"/>
          <p:cNvGrpSpPr/>
          <p:nvPr/>
        </p:nvGrpSpPr>
        <p:grpSpPr>
          <a:xfrm>
            <a:off x="16363515" y="505438"/>
            <a:ext cx="864045" cy="491490"/>
            <a:chOff x="63500" y="63500"/>
            <a:chExt cx="1728089" cy="982980"/>
          </a:xfrm>
        </p:grpSpPr>
        <p:sp>
          <p:nvSpPr>
            <p:cNvPr id="230" name="Google Shape;230;g36eb9e5e57c_0_29"/>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1" name="Google Shape;231;g36eb9e5e57c_0_29"/>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2" name="Google Shape;232;g36eb9e5e57c_0_29"/>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33" name="Google Shape;233;g36eb9e5e57c_0_29"/>
          <p:cNvSpPr txBox="1"/>
          <p:nvPr/>
        </p:nvSpPr>
        <p:spPr>
          <a:xfrm>
            <a:off x="16882846" y="9172575"/>
            <a:ext cx="376500" cy="800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Clr>
                <a:srgbClr val="000000"/>
              </a:buClr>
              <a:buSzPts val="5199"/>
              <a:buFont typeface="Arial"/>
              <a:buNone/>
            </a:pPr>
            <a:r>
              <a:rPr lang="en-US" sz="5199" b="1" i="0" u="none" strike="noStrike" cap="none">
                <a:solidFill>
                  <a:srgbClr val="F97141"/>
                </a:solidFill>
                <a:latin typeface="Outfit"/>
                <a:ea typeface="Outfit"/>
                <a:cs typeface="Outfit"/>
                <a:sym typeface="Outfit"/>
              </a:rPr>
              <a:t>&gt;</a:t>
            </a:r>
            <a:endParaRPr sz="1400" b="0" i="0" u="none" strike="noStrike" cap="none">
              <a:solidFill>
                <a:srgbClr val="000000"/>
              </a:solidFill>
              <a:latin typeface="Arial"/>
              <a:ea typeface="Arial"/>
              <a:cs typeface="Arial"/>
              <a:sym typeface="Arial"/>
            </a:endParaRPr>
          </a:p>
        </p:txBody>
      </p:sp>
      <p:sp>
        <p:nvSpPr>
          <p:cNvPr id="234" name="Google Shape;234;g36eb9e5e57c_0_29"/>
          <p:cNvSpPr txBox="1"/>
          <p:nvPr/>
        </p:nvSpPr>
        <p:spPr>
          <a:xfrm>
            <a:off x="1104298" y="9397050"/>
            <a:ext cx="8640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Outfit"/>
                <a:ea typeface="Outfit"/>
                <a:cs typeface="Outfit"/>
                <a:sym typeface="Outfit"/>
              </a:rPr>
              <a:t>Pg: 9</a:t>
            </a:r>
            <a:endParaRPr sz="1400" b="0" i="0" u="none" strike="noStrike" cap="none">
              <a:solidFill>
                <a:srgbClr val="000000"/>
              </a:solidFill>
              <a:latin typeface="Arial"/>
              <a:ea typeface="Arial"/>
              <a:cs typeface="Arial"/>
              <a:sym typeface="Arial"/>
            </a:endParaRPr>
          </a:p>
        </p:txBody>
      </p:sp>
      <p:sp>
        <p:nvSpPr>
          <p:cNvPr id="235" name="Google Shape;235;g36eb9e5e57c_0_29"/>
          <p:cNvSpPr txBox="1"/>
          <p:nvPr/>
        </p:nvSpPr>
        <p:spPr>
          <a:xfrm>
            <a:off x="1028700" y="426075"/>
            <a:ext cx="112503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1100"/>
              <a:buFont typeface="Arial"/>
              <a:buNone/>
            </a:pPr>
            <a:r>
              <a:rPr lang="en-US" sz="2400" b="0" i="0" u="none" strike="noStrike" cap="none">
                <a:solidFill>
                  <a:srgbClr val="000000"/>
                </a:solidFill>
                <a:latin typeface="Outfit"/>
                <a:ea typeface="Outfit"/>
                <a:cs typeface="Outfit"/>
                <a:sym typeface="Outfit"/>
              </a:rPr>
              <a:t>Redefining Intelligence - Agentic General Intelligence</a:t>
            </a:r>
            <a:endParaRPr sz="2400" b="0" i="0" u="none" strike="noStrike" cap="none">
              <a:solidFill>
                <a:srgbClr val="000000"/>
              </a:solidFill>
              <a:latin typeface="Outfit"/>
              <a:ea typeface="Outfit"/>
              <a:cs typeface="Outfit"/>
              <a:sym typeface="Outfit"/>
            </a:endParaRPr>
          </a:p>
        </p:txBody>
      </p:sp>
      <p:sp>
        <p:nvSpPr>
          <p:cNvPr id="236" name="Google Shape;236;g36eb9e5e57c_0_29"/>
          <p:cNvSpPr txBox="1"/>
          <p:nvPr/>
        </p:nvSpPr>
        <p:spPr>
          <a:xfrm>
            <a:off x="1028700" y="1236625"/>
            <a:ext cx="10923900" cy="7695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1100"/>
              <a:buFont typeface="Arial"/>
              <a:buNone/>
            </a:pPr>
            <a:r>
              <a:rPr lang="en-US" sz="5000" b="1" i="0" u="none" strike="noStrike" cap="none">
                <a:solidFill>
                  <a:srgbClr val="000000"/>
                </a:solidFill>
                <a:latin typeface="Outfit"/>
                <a:ea typeface="Outfit"/>
                <a:cs typeface="Outfit"/>
                <a:sym typeface="Outfit"/>
              </a:rPr>
              <a:t>Beyond conversation to execution</a:t>
            </a:r>
            <a:endParaRPr sz="5000" b="1" i="0" u="none" strike="noStrike" cap="none">
              <a:solidFill>
                <a:srgbClr val="000000"/>
              </a:solidFill>
              <a:latin typeface="Outfit"/>
              <a:ea typeface="Outfit"/>
              <a:cs typeface="Outfit"/>
              <a:sym typeface="Outfit"/>
            </a:endParaRPr>
          </a:p>
        </p:txBody>
      </p:sp>
      <p:sp>
        <p:nvSpPr>
          <p:cNvPr id="237" name="Google Shape;237;g36eb9e5e57c_0_29"/>
          <p:cNvSpPr txBox="1"/>
          <p:nvPr/>
        </p:nvSpPr>
        <p:spPr>
          <a:xfrm>
            <a:off x="1028700" y="4192725"/>
            <a:ext cx="8392800" cy="19206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1100"/>
              <a:buFont typeface="Arial"/>
              <a:buNone/>
            </a:pPr>
            <a:r>
              <a:rPr lang="en-US" sz="2400" b="0" i="0" u="none" strike="noStrike" cap="none">
                <a:solidFill>
                  <a:srgbClr val="000000"/>
                </a:solidFill>
                <a:latin typeface="Outfit"/>
                <a:ea typeface="Outfit"/>
                <a:cs typeface="Outfit"/>
                <a:sym typeface="Outfit"/>
              </a:rPr>
              <a:t>The relationship between humans and machines should be simple: humans command, machines obey. We built </a:t>
            </a:r>
            <a:r>
              <a:rPr lang="en-US" sz="2400" b="1" i="0" u="none" strike="noStrike" cap="none">
                <a:solidFill>
                  <a:srgbClr val="000000"/>
                </a:solidFill>
                <a:latin typeface="Outfit"/>
                <a:ea typeface="Outfit"/>
                <a:cs typeface="Outfit"/>
                <a:sym typeface="Outfit"/>
              </a:rPr>
              <a:t>PandaAGI</a:t>
            </a:r>
            <a:r>
              <a:rPr lang="en-US" sz="2400" b="0" i="0" u="none" strike="noStrike" cap="none">
                <a:solidFill>
                  <a:srgbClr val="000000"/>
                </a:solidFill>
                <a:latin typeface="Outfit"/>
                <a:ea typeface="Outfit"/>
                <a:cs typeface="Outfit"/>
                <a:sym typeface="Outfit"/>
              </a:rPr>
              <a:t> to restore this fundamental principle through what we call </a:t>
            </a:r>
            <a:r>
              <a:rPr lang="en-US" sz="2400" b="1" i="0" u="none" strike="noStrike" cap="none">
                <a:solidFill>
                  <a:srgbClr val="000000"/>
                </a:solidFill>
                <a:latin typeface="Outfit"/>
                <a:ea typeface="Outfit"/>
                <a:cs typeface="Outfit"/>
                <a:sym typeface="Outfit"/>
              </a:rPr>
              <a:t>Agentic General Intelligence</a:t>
            </a:r>
            <a:r>
              <a:rPr lang="en-US" sz="2400" b="0" i="0" u="none" strike="noStrike" cap="none">
                <a:solidFill>
                  <a:srgbClr val="000000"/>
                </a:solidFill>
                <a:latin typeface="Outfit"/>
                <a:ea typeface="Outfit"/>
                <a:cs typeface="Outfit"/>
                <a:sym typeface="Outfit"/>
              </a:rPr>
              <a:t>.</a:t>
            </a:r>
            <a:endParaRPr sz="2400" b="0" i="0" u="none" strike="noStrike" cap="none">
              <a:solidFill>
                <a:srgbClr val="000000"/>
              </a:solidFill>
              <a:latin typeface="Outfit"/>
              <a:ea typeface="Outfit"/>
              <a:cs typeface="Outfit"/>
              <a:sym typeface="Outfit"/>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afisComment xmlns="53292dda-03c3-4977-bff8-bb8e9ba9cad7" xsi:nil="true"/>
    <TaxCatchAll xmlns="c866c9ed-2f7a-4860-bf57-8153ff3a210a" xsi:nil="true"/>
    <PageCount xmlns="53292dda-03c3-4977-bff8-bb8e9ba9cad7" xsi:nil="true"/>
    <Notes0 xmlns="53292dda-03c3-4977-bff8-bb8e9ba9cad7" xsi:nil="true"/>
    <Early_x0020_Access xmlns="53292dda-03c3-4977-bff8-bb8e9ba9cad7">false</Early_x0020_Access>
    <TR_x0020_Name_x0020_1 xmlns="53292dda-03c3-4977-bff8-bb8e9ba9cad7" xsi:nil="true"/>
    <Reviewer xmlns="53292dda-03c3-4977-bff8-bb8e9ba9cad7" xsi:nil="true"/>
    <DaysAllocated xmlns="53292dda-03c3-4977-bff8-bb8e9ba9cad7">1</DaysAllocated>
    <Priority xmlns="53292dda-03c3-4977-bff8-bb8e9ba9cad7">false</Priority>
    <TR_x0020_Score xmlns="53292dda-03c3-4977-bff8-bb8e9ba9cad7" xsi:nil="true"/>
    <lcf76f155ced4ddcb4097134ff3c332f xmlns="53292dda-03c3-4977-bff8-bb8e9ba9cad7">
      <Terms xmlns="http://schemas.microsoft.com/office/infopath/2007/PartnerControls"/>
    </lcf76f155ced4ddcb4097134ff3c332f>
    <Asset_x0020_Number xmlns="53292dda-03c3-4977-bff8-bb8e9ba9cad7" xsi:nil="true"/>
    <Plagiarism_x0020_Originality xmlns="53292dda-03c3-4977-bff8-bb8e9ba9cad7" xsi:nil="true"/>
    <AssetStage xmlns="53292dda-03c3-4977-bff8-bb8e9ba9cad7" xsi:nil="true"/>
    <Process xmlns="53292dda-03c3-4977-bff8-bb8e9ba9cad7">CE</Process>
    <Asset_x0020_Type xmlns="53292dda-03c3-4977-bff8-bb8e9ba9cad7" xsi:nil="true"/>
    <Category xmlns="53292dda-03c3-4977-bff8-bb8e9ba9cad7"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28CD1E3B10FD647B2C00F8D5CAE40C5" ma:contentTypeVersion="29" ma:contentTypeDescription="Create a new document." ma:contentTypeScope="" ma:versionID="5ae1002b84da2e0cdc6cefba5629065c">
  <xsd:schema xmlns:xsd="http://www.w3.org/2001/XMLSchema" xmlns:xs="http://www.w3.org/2001/XMLSchema" xmlns:p="http://schemas.microsoft.com/office/2006/metadata/properties" xmlns:ns2="53292dda-03c3-4977-bff8-bb8e9ba9cad7" xmlns:ns3="c866c9ed-2f7a-4860-bf57-8153ff3a210a" targetNamespace="http://schemas.microsoft.com/office/2006/metadata/properties" ma:root="true" ma:fieldsID="5165f4bd19b4b66600da1cc23aa1ddf4" ns2:_="" ns3:_="">
    <xsd:import namespace="53292dda-03c3-4977-bff8-bb8e9ba9cad7"/>
    <xsd:import namespace="c866c9ed-2f7a-4860-bf57-8153ff3a210a"/>
    <xsd:element name="properties">
      <xsd:complexType>
        <xsd:sequence>
          <xsd:element name="documentManagement">
            <xsd:complexType>
              <xsd:all>
                <xsd:element ref="ns2:PageCount" minOccurs="0"/>
                <xsd:element ref="ns2:AssetStage" minOccurs="0"/>
                <xsd:element ref="ns2:DaysAllocated" minOccurs="0"/>
                <xsd:element ref="ns2:Priority" minOccurs="0"/>
                <xsd:element ref="ns2:Process" minOccurs="0"/>
                <xsd:element ref="ns2:MediaServiceMetadata" minOccurs="0"/>
                <xsd:element ref="ns2:MediaServiceFastMetadata" minOccurs="0"/>
                <xsd:element ref="ns2:MediaServiceSearchProperties" minOccurs="0"/>
                <xsd:element ref="ns2:MediaServiceObjectDetectorVersions" minOccurs="0"/>
                <xsd:element ref="ns2:Asset_x0020_Number" minOccurs="0"/>
                <xsd:element ref="ns2:Asset_x0020_Type" minOccurs="0"/>
                <xsd:element ref="ns2:Category" minOccurs="0"/>
                <xsd:element ref="ns2:Early_x0020_Access" minOccurs="0"/>
                <xsd:element ref="ns2:Plagiarism_x0020_Originality" minOccurs="0"/>
                <xsd:element ref="ns2:TR_x0020_Score" minOccurs="0"/>
                <xsd:element ref="ns2:Notes0" minOccurs="0"/>
                <xsd:element ref="ns2:Reviewer" minOccurs="0"/>
                <xsd:element ref="ns2:TR_x0020_Name_x0020_1"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ServiceLocation" minOccurs="0"/>
                <xsd:element ref="ns2:SafisComment" minOccurs="0"/>
                <xsd:element ref="ns2:MediaLengthInSecond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3292dda-03c3-4977-bff8-bb8e9ba9cad7" elementFormDefault="qualified">
    <xsd:import namespace="http://schemas.microsoft.com/office/2006/documentManagement/types"/>
    <xsd:import namespace="http://schemas.microsoft.com/office/infopath/2007/PartnerControls"/>
    <xsd:element name="PageCount" ma:index="8" nillable="true" ma:displayName="Page Count" ma:decimals="0" ma:format="Dropdown" ma:internalName="PageCount" ma:percentage="FALSE">
      <xsd:simpleType>
        <xsd:restriction base="dms:Number"/>
      </xsd:simpleType>
    </xsd:element>
    <xsd:element name="AssetStage" ma:index="9" nillable="true" ma:displayName="Asset Stage" ma:format="Dropdown" ma:internalName="AssetStage">
      <xsd:simpleType>
        <xsd:union memberTypes="dms:Text">
          <xsd:simpleType>
            <xsd:restriction base="dms:Choice">
              <xsd:enumeration value="Preliminary Draft In"/>
              <xsd:enumeration value="1st Preliminary Draft Revision"/>
              <xsd:enumeration value="1st Revision Submission"/>
              <xsd:enumeration value="2nd Preliminary Draft Revision"/>
              <xsd:enumeration value="2nd Revision Submission"/>
              <xsd:enumeration value="3rd Preliminary Draft Revision"/>
              <xsd:enumeration value="3rd Revision Submission"/>
              <xsd:enumeration value="Preliminary Draft Acceptance"/>
              <xsd:enumeration value="Draft Ready for Review"/>
              <xsd:enumeration value="Technical Review Sent"/>
              <xsd:enumeration value="Technical Review Received"/>
              <xsd:enumeration value="Rewrites Ready"/>
              <xsd:enumeration value="Rewrites Sent"/>
              <xsd:enumeration value="Final Draft Submission"/>
              <xsd:enumeration value="Final Draft Revision"/>
              <xsd:enumeration value="Final Draft Revision Received"/>
              <xsd:enumeration value="Final Draft Acceptance"/>
              <xsd:enumeration value="Technical Editing"/>
              <xsd:enumeration value="Copy Edit Submission"/>
              <xsd:enumeration value="Copy Editing Done"/>
              <xsd:enumeration value="Placed for Indexing"/>
              <xsd:enumeration value="Indexed"/>
              <xsd:enumeration value="Layouts"/>
              <xsd:enumeration value="Proof Read Submission"/>
              <xsd:enumeration value="Proof Reading Done"/>
              <xsd:enumeration value="PR - Checks"/>
              <xsd:enumeration value="Prefinals Ready"/>
              <xsd:enumeration value="Prefinals Sent"/>
              <xsd:enumeration value="Prefinals Received"/>
              <xsd:enumeration value="Final Review"/>
              <xsd:enumeration value="Finals Completed"/>
              <xsd:enumeration value="​Indexer Finalization"/>
              <xsd:enumeration value="​Editor Finalization"/>
              <xsd:enumeration value="​Production Designer Finalization"/>
              <xsd:enumeration value="Porfolio Director - Checks"/>
              <xsd:enumeration value="​Upload"/>
              <xsd:enumeration value="​Graphics and Code Bundle Complete"/>
              <xsd:enumeration value="​Post Upload"/>
              <xsd:enumeration value="​Published"/>
            </xsd:restriction>
          </xsd:simpleType>
        </xsd:union>
      </xsd:simpleType>
    </xsd:element>
    <xsd:element name="DaysAllocated" ma:index="10" nillable="true" ma:displayName="Days Allocated" ma:decimals="0" ma:default="1" ma:format="Dropdown" ma:internalName="DaysAllocated" ma:percentage="FALSE">
      <xsd:simpleType>
        <xsd:restriction base="dms:Number"/>
      </xsd:simpleType>
    </xsd:element>
    <xsd:element name="Priority" ma:index="11" nillable="true" ma:displayName="Priority" ma:default="0" ma:internalName="Priority">
      <xsd:simpleType>
        <xsd:restriction base="dms:Boolean"/>
      </xsd:simpleType>
    </xsd:element>
    <xsd:element name="Process" ma:index="12" nillable="true" ma:displayName="Process" ma:default="CE" ma:format="Dropdown" ma:internalName="Process">
      <xsd:simpleType>
        <xsd:restriction base="dms:Choice">
          <xsd:enumeration value="CE"/>
          <xsd:enumeration value="LSE"/>
          <xsd:enumeration value="DCE"/>
          <xsd:enumeration value="WPR"/>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Asset_x0020_Number" ma:index="17" nillable="true" ma:displayName="Asset Number" ma:description="This is the asset number of the project and no asset type should have same numbers" ma:format="Dropdown" ma:internalName="Asset_x0020_Number">
      <xsd:simpleType>
        <xsd:union memberTypes="dms:Text">
          <xsd:simpleType>
            <xsd:restriction base="dms:Choice">
              <xsd:enumeration value="1"/>
              <xsd:enumeration value="2"/>
              <xsd:enumeration value="3"/>
              <xsd:enumeration value="4"/>
              <xsd:enumeration value="5"/>
              <xsd:enumeration value="6"/>
              <xsd:enumeration value="7"/>
              <xsd:enumeration value="8"/>
              <xsd:enumeration value="9"/>
              <xsd:enumeration value="10"/>
              <xsd:enumeration value="11"/>
              <xsd:enumeration value="12"/>
              <xsd:enumeration value="13"/>
              <xsd:enumeration value="14"/>
              <xsd:enumeration value="15"/>
              <xsd:enumeration value="16"/>
              <xsd:enumeration value="17"/>
              <xsd:enumeration value="18"/>
              <xsd:enumeration value="19"/>
              <xsd:enumeration value="20"/>
              <xsd:enumeration value="21"/>
              <xsd:enumeration value="22"/>
              <xsd:enumeration value="23"/>
              <xsd:enumeration value="24"/>
              <xsd:enumeration value="25"/>
              <xsd:enumeration value="26"/>
              <xsd:enumeration value="27"/>
              <xsd:enumeration value="28"/>
              <xsd:enumeration value="29"/>
              <xsd:enumeration value="30"/>
              <xsd:enumeration value="31"/>
              <xsd:enumeration value="32"/>
              <xsd:enumeration value="33"/>
              <xsd:enumeration value="34"/>
              <xsd:enumeration value="35"/>
              <xsd:enumeration value="36"/>
              <xsd:enumeration value="37"/>
              <xsd:enumeration value="38"/>
              <xsd:enumeration value="39"/>
              <xsd:enumeration value="40"/>
            </xsd:restriction>
          </xsd:simpleType>
        </xsd:union>
      </xsd:simpleType>
    </xsd:element>
    <xsd:element name="Asset_x0020_Type" ma:index="18" nillable="true" ma:displayName="Asset Type" ma:description="This is the type of Asset related to the product development" ma:format="Dropdown" ma:internalName="Asset_x0020_Type">
      <xsd:simpleType>
        <xsd:restriction base="dms:Choice">
          <xsd:enumeration value="Chapter"/>
          <xsd:enumeration value="Video"/>
          <xsd:enumeration value="Index"/>
          <xsd:enumeration value="Front Matter"/>
          <xsd:enumeration value="Back Matter"/>
          <xsd:enumeration value="Code"/>
          <xsd:enumeration value="Book"/>
          <xsd:enumeration value="Graphic"/>
          <xsd:enumeration value="Other"/>
        </xsd:restriction>
      </xsd:simpleType>
    </xsd:element>
    <xsd:element name="Category" ma:index="19" nillable="true" ma:displayName="Category" ma:format="Dropdown" ma:internalName="Category">
      <xsd:simpleType>
        <xsd:restriction base="dms:Choice">
          <xsd:enumeration value="Cybersecurity"/>
          <xsd:enumeration value="Data Engineering"/>
          <xsd:enumeration value="Data Science"/>
          <xsd:enumeration value="Embedded Systems Development"/>
          <xsd:enumeration value="Game Development"/>
          <xsd:enumeration value="LLM Engineering"/>
          <xsd:enumeration value="Software Engineering and Architecture"/>
          <xsd:enumeration value="Systems Administration and Networking"/>
          <xsd:enumeration value="Tech Powered Pro"/>
          <xsd:enumeration value="Web &amp; Application Development"/>
        </xsd:restriction>
      </xsd:simpleType>
    </xsd:element>
    <xsd:element name="Early_x0020_Access" ma:index="20" nillable="true" ma:displayName="Early Access" ma:default="0" ma:description="This is an option which you select when you want the chapter to be a part of the Early Access" ma:internalName="Early_x0020_Access">
      <xsd:simpleType>
        <xsd:restriction base="dms:Boolean"/>
      </xsd:simpleType>
    </xsd:element>
    <xsd:element name="Plagiarism_x0020_Originality" ma:index="21" nillable="true" ma:displayName="Plagiarism Originality" ma:description="This is a column to fill the plagiarism originality scores" ma:internalName="Plagiarism_x0020_Originality">
      <xsd:simpleType>
        <xsd:restriction base="dms:Number"/>
      </xsd:simpleType>
    </xsd:element>
    <xsd:element name="TR_x0020_Score" ma:index="22" nillable="true" ma:displayName="TR Score" ma:decimals="1" ma:internalName="TR_x0020_Score">
      <xsd:simpleType>
        <xsd:restriction base="dms:Number">
          <xsd:maxInclusive value="10"/>
          <xsd:minInclusive value="1"/>
        </xsd:restriction>
      </xsd:simpleType>
    </xsd:element>
    <xsd:element name="Notes0" ma:index="23" nillable="true" ma:displayName="Notes" ma:internalName="Notes0">
      <xsd:simpleType>
        <xsd:restriction base="dms:Text">
          <xsd:maxLength value="255"/>
        </xsd:restriction>
      </xsd:simpleType>
    </xsd:element>
    <xsd:element name="Reviewer" ma:index="24" nillable="true" ma:displayName="Reviewer" ma:format="Dropdown" ma:internalName="Reviewer">
      <xsd:simpleType>
        <xsd:restriction base="dms:Text">
          <xsd:maxLength value="255"/>
        </xsd:restriction>
      </xsd:simpleType>
    </xsd:element>
    <xsd:element name="TR_x0020_Name_x0020_1" ma:index="25" nillable="true" ma:displayName="TR Name 1" ma:description="&quot;attack&quot; in &quot;Compressor&quot; bullet point&#10;&#10;I am keeping this highlighted so that I can explain what Attack (technical sound term) means in the Glossary." ma:internalName="TR_x0020_Name_x0020_1">
      <xsd:simpleType>
        <xsd:restriction base="dms:Note">
          <xsd:maxLength value="255"/>
        </xsd:restriction>
      </xsd:simpleType>
    </xsd:element>
    <xsd:element name="lcf76f155ced4ddcb4097134ff3c332f" ma:index="27" nillable="true" ma:taxonomy="true" ma:internalName="lcf76f155ced4ddcb4097134ff3c332f" ma:taxonomyFieldName="MediaServiceImageTags" ma:displayName="Image Tags" ma:readOnly="false" ma:fieldId="{5cf76f15-5ced-4ddc-b409-7134ff3c332f}" ma:taxonomyMulti="true" ma:sspId="c4206cbd-ed67-49c0-b8a0-af32ee4f262e" ma:termSetId="09814cd3-568e-fe90-9814-8d621ff8fb84" ma:anchorId="fba54fb3-c3e1-fe81-a776-ca4b69148c4d" ma:open="true" ma:isKeyword="false">
      <xsd:complexType>
        <xsd:sequence>
          <xsd:element ref="pc:Terms" minOccurs="0" maxOccurs="1"/>
        </xsd:sequence>
      </xsd:complexType>
    </xsd:element>
    <xsd:element name="MediaServiceDateTaken" ma:index="29" nillable="true" ma:displayName="MediaServiceDateTaken" ma:hidden="true" ma:indexed="true" ma:internalName="MediaServiceDateTaken" ma:readOnly="true">
      <xsd:simpleType>
        <xsd:restriction base="dms:Text"/>
      </xsd:simpleType>
    </xsd:element>
    <xsd:element name="MediaServiceOCR" ma:index="30" nillable="true" ma:displayName="Extracted Text" ma:internalName="MediaServiceOCR" ma:readOnly="true">
      <xsd:simpleType>
        <xsd:restriction base="dms:Note">
          <xsd:maxLength value="255"/>
        </xsd:restriction>
      </xsd:simpleType>
    </xsd:element>
    <xsd:element name="MediaServiceGenerationTime" ma:index="31" nillable="true" ma:displayName="MediaServiceGenerationTime" ma:hidden="true" ma:internalName="MediaServiceGenerationTime" ma:readOnly="true">
      <xsd:simpleType>
        <xsd:restriction base="dms:Text"/>
      </xsd:simpleType>
    </xsd:element>
    <xsd:element name="MediaServiceEventHashCode" ma:index="32" nillable="true" ma:displayName="MediaServiceEventHashCode" ma:hidden="true" ma:internalName="MediaServiceEventHashCode" ma:readOnly="true">
      <xsd:simpleType>
        <xsd:restriction base="dms:Text"/>
      </xsd:simpleType>
    </xsd:element>
    <xsd:element name="MediaServiceLocation" ma:index="33" nillable="true" ma:displayName="Location" ma:description="" ma:indexed="true" ma:internalName="MediaServiceLocation" ma:readOnly="true">
      <xsd:simpleType>
        <xsd:restriction base="dms:Text"/>
      </xsd:simpleType>
    </xsd:element>
    <xsd:element name="SafisComment" ma:index="34" nillable="true" ma:displayName="Safis Comment" ma:format="Dropdown" ma:internalName="SafisComment">
      <xsd:simpleType>
        <xsd:restriction base="dms:Choice">
          <xsd:enumeration value="Same Day TAT"/>
          <xsd:enumeration value="One Day TAT"/>
        </xsd:restriction>
      </xsd:simpleType>
    </xsd:element>
    <xsd:element name="MediaLengthInSeconds" ma:index="35" nillable="true" ma:displayName="MediaLengthInSeconds" ma:hidden="true" ma:internalName="MediaLengthInSeconds" ma:readOnly="true">
      <xsd:simpleType>
        <xsd:restriction base="dms:Unknown"/>
      </xsd:simpleType>
    </xsd:element>
    <xsd:element name="MediaServiceBillingMetadata" ma:index="36"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866c9ed-2f7a-4860-bf57-8153ff3a210a" elementFormDefault="qualified">
    <xsd:import namespace="http://schemas.microsoft.com/office/2006/documentManagement/types"/>
    <xsd:import namespace="http://schemas.microsoft.com/office/infopath/2007/PartnerControls"/>
    <xsd:element name="TaxCatchAll" ma:index="28" nillable="true" ma:displayName="Taxonomy Catch All Column" ma:hidden="true" ma:list="{b0b99e7b-2d5c-4d76-8978-e279b984ef45}" ma:internalName="TaxCatchAll" ma:showField="CatchAllData" ma:web="c866c9ed-2f7a-4860-bf57-8153ff3a210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C6FF5C7-DD72-470F-A6B1-D289A1C9BA35}">
  <ds:schemaRefs>
    <ds:schemaRef ds:uri="http://schemas.microsoft.com/office/2006/metadata/properties"/>
    <ds:schemaRef ds:uri="http://schemas.microsoft.com/office/infopath/2007/PartnerControls"/>
    <ds:schemaRef ds:uri="53292dda-03c3-4977-bff8-bb8e9ba9cad7"/>
    <ds:schemaRef ds:uri="c866c9ed-2f7a-4860-bf57-8153ff3a210a"/>
  </ds:schemaRefs>
</ds:datastoreItem>
</file>

<file path=customXml/itemProps2.xml><?xml version="1.0" encoding="utf-8"?>
<ds:datastoreItem xmlns:ds="http://schemas.openxmlformats.org/officeDocument/2006/customXml" ds:itemID="{D76BEF6C-57FF-441A-8FFD-F5A6EF1484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3292dda-03c3-4977-bff8-bb8e9ba9cad7"/>
    <ds:schemaRef ds:uri="c866c9ed-2f7a-4860-bf57-8153ff3a210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513AF4D-C1C8-4151-A654-AFC2258FA12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2636</Words>
  <Application>Microsoft Office PowerPoint</Application>
  <PresentationFormat>Custom</PresentationFormat>
  <Paragraphs>358</Paragraphs>
  <Slides>53</Slides>
  <Notes>53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Outfit</vt:lpstr>
      <vt:lpstr>Lexend Deca</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Yash Basil</cp:lastModifiedBy>
  <cp:revision>5</cp:revision>
  <dcterms:created xsi:type="dcterms:W3CDTF">2006-08-16T00:00:00Z</dcterms:created>
  <dcterms:modified xsi:type="dcterms:W3CDTF">2025-07-18T19:27:33Z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0x010100F28CD1E3B10FD647B2C00F8D5CAE40C5</vt:lpwstr>
  </property>
  <property fmtid="{D5CDD505-2E9C-101B-9397-08002B2CF9AE}" pid="3" name="MediaServiceImageTags">
    <vt:lpwstr/>
  </property>
</Properties>
</file>